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551" r:id="rId2"/>
    <p:sldId id="579" r:id="rId3"/>
    <p:sldId id="542" r:id="rId4"/>
    <p:sldId id="543" r:id="rId5"/>
    <p:sldId id="552" r:id="rId6"/>
    <p:sldId id="575" r:id="rId7"/>
    <p:sldId id="581" r:id="rId8"/>
    <p:sldId id="582" r:id="rId9"/>
    <p:sldId id="583" r:id="rId10"/>
    <p:sldId id="584" r:id="rId11"/>
    <p:sldId id="585" r:id="rId12"/>
    <p:sldId id="586" r:id="rId13"/>
    <p:sldId id="598" r:id="rId14"/>
    <p:sldId id="588" r:id="rId15"/>
    <p:sldId id="589" r:id="rId16"/>
    <p:sldId id="590" r:id="rId17"/>
    <p:sldId id="591" r:id="rId18"/>
    <p:sldId id="592" r:id="rId19"/>
    <p:sldId id="593" r:id="rId20"/>
    <p:sldId id="594" r:id="rId21"/>
    <p:sldId id="595" r:id="rId22"/>
    <p:sldId id="596" r:id="rId23"/>
    <p:sldId id="597" r:id="rId24"/>
    <p:sldId id="576" r:id="rId25"/>
    <p:sldId id="436" r:id="rId26"/>
    <p:sldId id="437" r:id="rId27"/>
    <p:sldId id="438" r:id="rId28"/>
    <p:sldId id="439" r:id="rId29"/>
    <p:sldId id="440" r:id="rId30"/>
    <p:sldId id="449" r:id="rId31"/>
    <p:sldId id="442" r:id="rId32"/>
    <p:sldId id="443" r:id="rId33"/>
    <p:sldId id="444" r:id="rId34"/>
    <p:sldId id="445" r:id="rId35"/>
    <p:sldId id="544" r:id="rId36"/>
    <p:sldId id="580"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922"/>
    <a:srgbClr val="CC6600"/>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7" autoAdjust="0"/>
    <p:restoredTop sz="94404" autoAdjust="0"/>
  </p:normalViewPr>
  <p:slideViewPr>
    <p:cSldViewPr>
      <p:cViewPr varScale="1">
        <p:scale>
          <a:sx n="70" d="100"/>
          <a:sy n="70" d="100"/>
        </p:scale>
        <p:origin x="206" y="72"/>
      </p:cViewPr>
      <p:guideLst>
        <p:guide orient="horz" pos="2160"/>
        <p:guide pos="2880"/>
      </p:guideLst>
    </p:cSldViewPr>
  </p:slideViewPr>
  <p:outlineViewPr>
    <p:cViewPr>
      <p:scale>
        <a:sx n="33" d="100"/>
        <a:sy n="33" d="100"/>
      </p:scale>
      <p:origin x="0" y="-193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a:t>
            </a:fld>
            <a:endParaRPr lang="en-US"/>
          </a:p>
        </p:txBody>
      </p:sp>
    </p:spTree>
    <p:extLst>
      <p:ext uri="{BB962C8B-B14F-4D97-AF65-F5344CB8AC3E}">
        <p14:creationId xmlns:p14="http://schemas.microsoft.com/office/powerpoint/2010/main" val="181010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a:t>
            </a:fld>
            <a:endParaRPr lang="en-US"/>
          </a:p>
        </p:txBody>
      </p:sp>
    </p:spTree>
    <p:extLst>
      <p:ext uri="{BB962C8B-B14F-4D97-AF65-F5344CB8AC3E}">
        <p14:creationId xmlns:p14="http://schemas.microsoft.com/office/powerpoint/2010/main" val="250113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25</a:t>
            </a:fld>
            <a:endParaRPr lang="en-US"/>
          </a:p>
        </p:txBody>
      </p:sp>
    </p:spTree>
    <p:extLst>
      <p:ext uri="{BB962C8B-B14F-4D97-AF65-F5344CB8AC3E}">
        <p14:creationId xmlns:p14="http://schemas.microsoft.com/office/powerpoint/2010/main" val="116729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30</a:t>
            </a:fld>
            <a:endParaRPr lang="en-US"/>
          </a:p>
        </p:txBody>
      </p:sp>
    </p:spTree>
    <p:extLst>
      <p:ext uri="{BB962C8B-B14F-4D97-AF65-F5344CB8AC3E}">
        <p14:creationId xmlns:p14="http://schemas.microsoft.com/office/powerpoint/2010/main" val="301568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35</a:t>
            </a:fld>
            <a:endParaRPr lang="en-US"/>
          </a:p>
        </p:txBody>
      </p:sp>
    </p:spTree>
    <p:extLst>
      <p:ext uri="{BB962C8B-B14F-4D97-AF65-F5344CB8AC3E}">
        <p14:creationId xmlns:p14="http://schemas.microsoft.com/office/powerpoint/2010/main" val="264532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2.jpeg"/><Relationship Id="rId7" Type="http://schemas.openxmlformats.org/officeDocument/2006/relationships/hyperlink" Target="http://campaignkerusso.org/?p=5210"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youtu.be/7j3rjg-YU7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2.wdp"/><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17.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0.jpeg"/><Relationship Id="rId5"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8.wdp"/></Relationships>
</file>

<file path=ppt/slides/_rels/slide36.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2.jpeg"/><Relationship Id="rId7" Type="http://schemas.openxmlformats.org/officeDocument/2006/relationships/hyperlink" Target="http://campaignkerusso.org/?p=5210"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youtu.be/M5jytluF9V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ur-Eyes-On-Jesu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
                    </a14:imgEffect>
                    <a14:imgEffect>
                      <a14:colorTemperature colorTemp="9998"/>
                    </a14:imgEffect>
                    <a14:imgEffect>
                      <a14:saturation sat="254000"/>
                    </a14:imgEffect>
                    <a14:imgEffect>
                      <a14:brightnessContrast bright="8000" contrast="-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reflection blurRad="6350" stA="50000" endA="300" endPos="90000" dist="50800" dir="5400000" sy="-100000" algn="bl" rotWithShape="0"/>
            <a:softEdge rad="520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0" y="4495800"/>
            <a:ext cx="9144000" cy="1524000"/>
          </a:xfrm>
          <a:solidFill>
            <a:schemeClr val="bg1">
              <a:alpha val="27000"/>
            </a:schemeClr>
          </a:solidFill>
          <a:effectLst>
            <a:softEdge rad="165100"/>
          </a:effectLst>
        </p:spPr>
        <p:txBody>
          <a:bodyPr/>
          <a:lstStyle/>
          <a:p>
            <a:pPr eaLnBrk="1" hangingPunct="1"/>
            <a:r>
              <a:rPr lang="en-US" dirty="0">
                <a:effectLst>
                  <a:glow rad="101600">
                    <a:schemeClr val="bg1">
                      <a:alpha val="94000"/>
                    </a:schemeClr>
                  </a:glow>
                </a:effectLst>
              </a:rPr>
              <a:t>When We See Jesus</a:t>
            </a:r>
            <a:br>
              <a:rPr lang="en-US" dirty="0">
                <a:effectLst>
                  <a:glow rad="101600">
                    <a:schemeClr val="bg1">
                      <a:alpha val="94000"/>
                    </a:schemeClr>
                  </a:glow>
                </a:effectLst>
              </a:rPr>
            </a:br>
            <a:r>
              <a:rPr lang="en-US" dirty="0">
                <a:effectLst>
                  <a:glow rad="101600">
                    <a:schemeClr val="bg1">
                      <a:alpha val="94000"/>
                    </a:schemeClr>
                  </a:glow>
                </a:effectLst>
              </a:rPr>
              <a:t>Pt. 1 - COMFORT </a:t>
            </a:r>
          </a:p>
        </p:txBody>
      </p:sp>
    </p:spTree>
    <p:extLst>
      <p:ext uri="{BB962C8B-B14F-4D97-AF65-F5344CB8AC3E}">
        <p14:creationId xmlns:p14="http://schemas.microsoft.com/office/powerpoint/2010/main" val="200357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4267200" y="0"/>
            <a:ext cx="4876800" cy="1219200"/>
          </a:xfrm>
          <a:solidFill>
            <a:schemeClr val="bg1"/>
          </a:solidFill>
        </p:spPr>
        <p:txBody>
          <a:bodyPr/>
          <a:lstStyle/>
          <a:p>
            <a:pPr algn="ctr" eaLnBrk="1" hangingPunct="1"/>
            <a:r>
              <a:rPr lang="en-US"/>
              <a:t>William Montague Dyke Story </a:t>
            </a:r>
            <a:r>
              <a:rPr lang="en-US" sz="3200"/>
              <a:t>cont.</a:t>
            </a:r>
          </a:p>
        </p:txBody>
      </p:sp>
      <p:sp>
        <p:nvSpPr>
          <p:cNvPr id="9220" name="Rectangle 4"/>
          <p:cNvSpPr>
            <a:spLocks noChangeArrowheads="1"/>
          </p:cNvSpPr>
          <p:nvPr/>
        </p:nvSpPr>
        <p:spPr bwMode="auto">
          <a:xfrm>
            <a:off x="0" y="3124200"/>
            <a:ext cx="9144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200">
                <a:latin typeface="Arial" charset="0"/>
              </a:rPr>
              <a:t> </a:t>
            </a:r>
            <a:r>
              <a:rPr lang="en-US" sz="3100">
                <a:latin typeface="Arial" charset="0"/>
              </a:rPr>
              <a:t> </a:t>
            </a:r>
          </a:p>
        </p:txBody>
      </p:sp>
      <p:sp>
        <p:nvSpPr>
          <p:cNvPr id="9221" name="Rectangle 5"/>
          <p:cNvSpPr>
            <a:spLocks noChangeArrowheads="1"/>
          </p:cNvSpPr>
          <p:nvPr/>
        </p:nvSpPr>
        <p:spPr bwMode="auto">
          <a:xfrm>
            <a:off x="4267200" y="1219200"/>
            <a:ext cx="4876800" cy="2819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200" dirty="0">
                <a:latin typeface="Arial" charset="0"/>
              </a:rPr>
              <a:t>   …the surgery stood next to the groom, whose eyes were still covered with bandages. </a:t>
            </a:r>
            <a:r>
              <a:rPr lang="en-US" sz="3100" dirty="0">
                <a:latin typeface="Arial" charset="0"/>
              </a:rPr>
              <a:t>The organ trumpeted the wedding march, and the bride slowly walked </a:t>
            </a:r>
          </a:p>
        </p:txBody>
      </p:sp>
      <p:sp>
        <p:nvSpPr>
          <p:cNvPr id="9222" name="Rectangle 6"/>
          <p:cNvSpPr>
            <a:spLocks noChangeArrowheads="1"/>
          </p:cNvSpPr>
          <p:nvPr/>
        </p:nvSpPr>
        <p:spPr bwMode="auto">
          <a:xfrm>
            <a:off x="0" y="4038600"/>
            <a:ext cx="9144000" cy="2819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100" dirty="0">
                <a:latin typeface="Arial" charset="0"/>
              </a:rPr>
              <a:t>   down the aisle to the front of the church. As soon as she arrived at the altar, the surgeon took a pair of scissors out of his pocket and cut the bandages from William’s eyes. Tension filled the room. The congregation of witnesses held their breath as they waited to find out if William could see the woman standing before him. </a:t>
            </a:r>
            <a:r>
              <a:rPr lang="en-US" sz="3200" dirty="0">
                <a:latin typeface="Arial" charset="0"/>
              </a:rPr>
              <a:t>… </a:t>
            </a:r>
            <a:r>
              <a:rPr lang="en-US" sz="3200" dirty="0">
                <a:latin typeface="Arial" charset="0"/>
                <a:sym typeface="Wingdings" pitchFamily="2" charset="2"/>
              </a:rPr>
              <a:t></a:t>
            </a:r>
            <a:r>
              <a:rPr lang="en-US" sz="3200" dirty="0">
                <a:latin typeface="Arial" charset="0"/>
              </a:rPr>
              <a:t>  </a:t>
            </a:r>
          </a:p>
        </p:txBody>
      </p:sp>
      <p:pic>
        <p:nvPicPr>
          <p:cNvPr id="8" name="Picture 2" descr="69903129-blindfold"/>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7000"/>
                    </a14:imgEffect>
                    <a14:imgEffect>
                      <a14:colorTemperature colorTemp="8411"/>
                    </a14:imgEffect>
                    <a14:imgEffect>
                      <a14:saturation sat="270000"/>
                    </a14:imgEffect>
                    <a14:imgEffect>
                      <a14:brightnessContrast contrast="46000"/>
                    </a14:imgEffect>
                  </a14:imgLayer>
                </a14:imgProps>
              </a:ext>
              <a:ext uri="{28A0092B-C50C-407E-A947-70E740481C1C}">
                <a14:useLocalDpi xmlns:a14="http://schemas.microsoft.com/office/drawing/2010/main" val="0"/>
              </a:ext>
            </a:extLst>
          </a:blip>
          <a:srcRect/>
          <a:stretch>
            <a:fillRect/>
          </a:stretch>
        </p:blipFill>
        <p:spPr>
          <a:xfrm>
            <a:off x="0" y="0"/>
            <a:ext cx="5124450" cy="4038600"/>
          </a:xfrm>
          <a:noFill/>
          <a:effectLst>
            <a:glow rad="101600">
              <a:schemeClr val="bg1">
                <a:alpha val="3000"/>
              </a:schemeClr>
            </a:glow>
            <a:outerShdw dist="35921" dir="2700000" algn="ctr" rotWithShape="0">
              <a:srgbClr val="808080"/>
            </a:outerShdw>
            <a:softEdge rad="1041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470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ride-groom-suit-vows-brick-flowe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46000"/>
                    </a14:imgEffect>
                    <a14:imgEffect>
                      <a14:colorTemperature colorTemp="7916"/>
                    </a14:imgEffect>
                    <a14:imgEffect>
                      <a14:saturation sat="107000"/>
                    </a14:imgEffect>
                    <a14:imgEffect>
                      <a14:brightnessContrast bright="6000" contrast="16000"/>
                    </a14:imgEffect>
                  </a14:imgLayer>
                </a14:imgProps>
              </a:ext>
              <a:ext uri="{28A0092B-C50C-407E-A947-70E740481C1C}">
                <a14:useLocalDpi xmlns:a14="http://schemas.microsoft.com/office/drawing/2010/main" val="0"/>
              </a:ext>
            </a:extLst>
          </a:blip>
          <a:srcRect/>
          <a:stretch>
            <a:fillRect/>
          </a:stretch>
        </p:blipFill>
        <p:spPr>
          <a:xfrm>
            <a:off x="0" y="0"/>
            <a:ext cx="9144000" cy="688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p:cNvSpPr>
            <a:spLocks noGrp="1" noChangeArrowheads="1"/>
          </p:cNvSpPr>
          <p:nvPr>
            <p:ph type="title"/>
          </p:nvPr>
        </p:nvSpPr>
        <p:spPr>
          <a:xfrm>
            <a:off x="0" y="0"/>
            <a:ext cx="4724400" cy="1676400"/>
          </a:xfrm>
          <a:solidFill>
            <a:srgbClr val="501B00">
              <a:alpha val="96077"/>
            </a:srgbClr>
          </a:solidFill>
        </p:spPr>
        <p:txBody>
          <a:bodyPr/>
          <a:lstStyle/>
          <a:p>
            <a:pPr algn="ctr" eaLnBrk="1" hangingPunct="1"/>
            <a:r>
              <a:rPr lang="en-US" dirty="0"/>
              <a:t>The William Montague Dyke Story </a:t>
            </a:r>
            <a:r>
              <a:rPr lang="en-US" sz="2400" dirty="0"/>
              <a:t>cont.</a:t>
            </a:r>
            <a:r>
              <a:rPr lang="en-US" dirty="0"/>
              <a:t>   </a:t>
            </a:r>
          </a:p>
        </p:txBody>
      </p:sp>
      <p:sp>
        <p:nvSpPr>
          <p:cNvPr id="10244" name="Rectangle 4"/>
          <p:cNvSpPr>
            <a:spLocks noChangeArrowheads="1"/>
          </p:cNvSpPr>
          <p:nvPr/>
        </p:nvSpPr>
        <p:spPr bwMode="auto">
          <a:xfrm>
            <a:off x="0" y="3124200"/>
            <a:ext cx="9144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200">
                <a:latin typeface="Arial" charset="0"/>
              </a:rPr>
              <a:t> </a:t>
            </a:r>
            <a:r>
              <a:rPr lang="en-US" sz="3100">
                <a:latin typeface="Arial" charset="0"/>
              </a:rPr>
              <a:t> </a:t>
            </a:r>
          </a:p>
        </p:txBody>
      </p:sp>
      <p:sp>
        <p:nvSpPr>
          <p:cNvPr id="10245" name="Rectangle 5"/>
          <p:cNvSpPr>
            <a:spLocks noChangeArrowheads="1"/>
          </p:cNvSpPr>
          <p:nvPr/>
        </p:nvSpPr>
        <p:spPr bwMode="auto">
          <a:xfrm>
            <a:off x="0" y="1600200"/>
            <a:ext cx="4724400" cy="5334000"/>
          </a:xfrm>
          <a:prstGeom prst="rect">
            <a:avLst/>
          </a:prstGeom>
          <a:solidFill>
            <a:srgbClr val="581D00">
              <a:alpha val="9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1000" dirty="0">
                <a:latin typeface="Arial" charset="0"/>
              </a:rPr>
              <a:t>    </a:t>
            </a:r>
            <a:br>
              <a:rPr lang="en-US" sz="1000" dirty="0">
                <a:latin typeface="Arial" charset="0"/>
              </a:rPr>
            </a:br>
            <a:br>
              <a:rPr lang="en-US" sz="1000" dirty="0">
                <a:latin typeface="Arial" charset="0"/>
              </a:rPr>
            </a:br>
            <a:r>
              <a:rPr lang="en-US" sz="3600" dirty="0">
                <a:latin typeface="Arial" charset="0"/>
              </a:rPr>
              <a:t>…As he stood face-to-face with his bride-to-be, William’s words echoed throughout the cathedral, </a:t>
            </a:r>
          </a:p>
          <a:p>
            <a:pPr marL="342900" indent="-342900" eaLnBrk="1" hangingPunct="1">
              <a:lnSpc>
                <a:spcPct val="80000"/>
              </a:lnSpc>
              <a:spcBef>
                <a:spcPct val="20000"/>
              </a:spcBef>
              <a:buClr>
                <a:schemeClr val="accent2"/>
              </a:buClr>
              <a:buSzPct val="75000"/>
              <a:buFont typeface="Wingdings" pitchFamily="2" charset="2"/>
              <a:buNone/>
            </a:pPr>
            <a:r>
              <a:rPr lang="en-US" sz="4400" dirty="0">
                <a:latin typeface="Arial" charset="0"/>
              </a:rPr>
              <a:t>“You are more beautiful than I ever imagined!”</a:t>
            </a:r>
          </a:p>
        </p:txBody>
      </p:sp>
    </p:spTree>
    <p:extLst>
      <p:ext uri="{BB962C8B-B14F-4D97-AF65-F5344CB8AC3E}">
        <p14:creationId xmlns:p14="http://schemas.microsoft.com/office/powerpoint/2010/main" val="1085065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anim calcmode="lin" valueType="num">
                                      <p:cBhvr additive="base">
                                        <p:cTn id="7" dur="5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2895600" cy="4343400"/>
          </a:xfrm>
          <a:solidFill>
            <a:srgbClr val="501B00">
              <a:alpha val="72156"/>
            </a:srgbClr>
          </a:solidFill>
        </p:spPr>
        <p:txBody>
          <a:bodyPr lIns="182880"/>
          <a:lstStyle/>
          <a:p>
            <a:pPr algn="ctr" eaLnBrk="1" hangingPunct="1"/>
            <a:r>
              <a:rPr lang="en-US" dirty="0"/>
              <a:t>Our  Wedding Day is Coming</a:t>
            </a:r>
            <a:br>
              <a:rPr lang="en-US" dirty="0"/>
            </a:br>
            <a:br>
              <a:rPr lang="en-US" sz="1800" dirty="0"/>
            </a:br>
            <a:r>
              <a:rPr lang="en-US" dirty="0"/>
              <a:t>&amp;</a:t>
            </a:r>
            <a:br>
              <a:rPr lang="en-US" dirty="0"/>
            </a:br>
            <a:br>
              <a:rPr lang="en-US" sz="1800" dirty="0"/>
            </a:br>
            <a:r>
              <a:rPr lang="en-US" dirty="0"/>
              <a:t>We Will See Jesus</a:t>
            </a:r>
          </a:p>
        </p:txBody>
      </p:sp>
      <p:sp>
        <p:nvSpPr>
          <p:cNvPr id="11267" name="Rectangle 3"/>
          <p:cNvSpPr>
            <a:spLocks noChangeArrowheads="1"/>
          </p:cNvSpPr>
          <p:nvPr/>
        </p:nvSpPr>
        <p:spPr bwMode="auto">
          <a:xfrm>
            <a:off x="0" y="3124200"/>
            <a:ext cx="9144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200">
                <a:latin typeface="Arial" charset="0"/>
              </a:rPr>
              <a:t> </a:t>
            </a:r>
            <a:r>
              <a:rPr lang="en-US" sz="3100">
                <a:latin typeface="Arial" charset="0"/>
              </a:rPr>
              <a:t> </a:t>
            </a:r>
          </a:p>
        </p:txBody>
      </p:sp>
      <p:pic>
        <p:nvPicPr>
          <p:cNvPr id="11269" name="Picture 5" descr="heaven-12-by-jack-chick"/>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40000"/>
                    </a14:imgEffect>
                    <a14:imgEffect>
                      <a14:colorTemperature colorTemp="6578"/>
                    </a14:imgEffect>
                    <a14:imgEffect>
                      <a14:saturation sat="197000"/>
                    </a14:imgEffect>
                    <a14:imgEffect>
                      <a14:brightnessContrast bright="4000" contrast="26000"/>
                    </a14:imgEffect>
                  </a14:imgLayer>
                </a14:imgProps>
              </a:ext>
              <a:ext uri="{28A0092B-C50C-407E-A947-70E740481C1C}">
                <a14:useLocalDpi xmlns:a14="http://schemas.microsoft.com/office/drawing/2010/main" val="0"/>
              </a:ext>
            </a:extLst>
          </a:blip>
          <a:srcRect l="1965" t="1601" r="2380" b="2852"/>
          <a:stretch>
            <a:fillRect/>
          </a:stretch>
        </p:blipFill>
        <p:spPr>
          <a:xfrm>
            <a:off x="2895600" y="0"/>
            <a:ext cx="6248400" cy="4343400"/>
          </a:xfrm>
          <a:noFill/>
          <a:effectLst>
            <a:outerShdw dist="35921" dir="2700000" algn="ctr" rotWithShape="0">
              <a:srgbClr val="80808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a:spLocks noChangeArrowheads="1"/>
          </p:cNvSpPr>
          <p:nvPr/>
        </p:nvSpPr>
        <p:spPr bwMode="auto">
          <a:xfrm>
            <a:off x="0" y="4267200"/>
            <a:ext cx="9144000" cy="2590800"/>
          </a:xfrm>
          <a:prstGeom prst="rect">
            <a:avLst/>
          </a:prstGeom>
          <a:solidFill>
            <a:srgbClr val="2E0F00"/>
          </a:solidFill>
          <a:ln>
            <a:noFill/>
          </a:ln>
          <a:effectLs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1000" dirty="0">
                <a:latin typeface="Arial" charset="0"/>
              </a:rPr>
              <a:t>   </a:t>
            </a:r>
            <a:br>
              <a:rPr lang="en-US" sz="1000" b="1" dirty="0">
                <a:latin typeface="Arial" charset="0"/>
              </a:rPr>
            </a:br>
            <a:r>
              <a:rPr lang="en-US" sz="3200" b="1" dirty="0">
                <a:latin typeface="Arial" charset="0"/>
              </a:rPr>
              <a:t>One day the bandages that cover </a:t>
            </a:r>
            <a:r>
              <a:rPr lang="en-US" sz="3200" b="1" u="sng" dirty="0">
                <a:latin typeface="Arial" charset="0"/>
              </a:rPr>
              <a:t>our </a:t>
            </a:r>
            <a:r>
              <a:rPr lang="en-US" sz="3200" b="1" dirty="0">
                <a:latin typeface="Arial" charset="0"/>
              </a:rPr>
              <a:t>eyes will be removed. When we stand face-to-face with Jesus Christ and see His face for the very first time, His glory will be far more splendid than anything we have ever imagined in this life. </a:t>
            </a:r>
          </a:p>
        </p:txBody>
      </p:sp>
    </p:spTree>
    <p:extLst>
      <p:ext uri="{BB962C8B-B14F-4D97-AF65-F5344CB8AC3E}">
        <p14:creationId xmlns:p14="http://schemas.microsoft.com/office/powerpoint/2010/main" val="3835975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odThe3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5000"/>
                    </a14:imgEffect>
                    <a14:imgEffect>
                      <a14:colorTemperature colorTemp="7834"/>
                    </a14:imgEffect>
                    <a14:imgEffect>
                      <a14:saturation sat="258000"/>
                    </a14:imgEffect>
                    <a14:imgEffect>
                      <a14:brightnessContrast bright="-8000" contrast="11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a:effectLst>
            <a:outerShdw dist="35921" dir="2700000" algn="ctr" rotWithShape="0">
              <a:srgbClr val="80808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a:xfrm>
            <a:off x="0" y="5181600"/>
            <a:ext cx="9144000" cy="1676400"/>
          </a:xfrm>
          <a:solidFill>
            <a:schemeClr val="bg1"/>
          </a:solidFill>
        </p:spPr>
        <p:txBody>
          <a:bodyPr lIns="91440" rIns="0" bIns="0" anchor="ctr" anchorCtr="0"/>
          <a:lstStyle/>
          <a:p>
            <a:pPr algn="l" eaLnBrk="1" hangingPunct="1"/>
            <a:r>
              <a:rPr lang="en-US" sz="3600" dirty="0"/>
              <a:t>Jesus is present, in our lives right now, but mankind is spiritually blind. God is near, but people just don’t see Him.</a:t>
            </a:r>
            <a:endParaRPr lang="en-US" sz="2800" dirty="0"/>
          </a:p>
        </p:txBody>
      </p:sp>
    </p:spTree>
    <p:extLst>
      <p:ext uri="{BB962C8B-B14F-4D97-AF65-F5344CB8AC3E}">
        <p14:creationId xmlns:p14="http://schemas.microsoft.com/office/powerpoint/2010/main" val="15599294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hat keeps us from seeing jesus"/>
          <p:cNvPicPr>
            <a:picLocks noGrp="1" noChangeAspect="1" noChangeArrowheads="1"/>
          </p:cNvPicPr>
          <p:nvPr>
            <p:ph idx="1"/>
          </p:nvPr>
        </p:nvPicPr>
        <p:blipFill>
          <a:blip r:embed="rId2">
            <a:lum contrast="20000"/>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p:cNvSpPr>
            <a:spLocks noChangeArrowheads="1"/>
          </p:cNvSpPr>
          <p:nvPr/>
        </p:nvSpPr>
        <p:spPr bwMode="auto">
          <a:xfrm>
            <a:off x="228600" y="152400"/>
            <a:ext cx="2895600" cy="4267200"/>
          </a:xfrm>
          <a:prstGeom prst="rect">
            <a:avLst/>
          </a:prstGeom>
          <a:noFill/>
          <a:ln>
            <a:noFill/>
          </a:ln>
          <a:effectLst>
            <a:softEdge rad="152400"/>
          </a:effectLst>
          <a:extLst/>
        </p:spPr>
        <p:txBody>
          <a:bodyPr lIns="91440" tIns="91440" rIns="0" bIns="0" anchor="ctr" anchorCtr="0"/>
          <a:lstStyle/>
          <a:p>
            <a:pPr marL="457200" indent="-457200" eaLnBrk="1" hangingPunct="1">
              <a:spcBef>
                <a:spcPct val="20000"/>
              </a:spcBef>
              <a:buClr>
                <a:schemeClr val="tx1"/>
              </a:buClr>
              <a:buSzPct val="75000"/>
              <a:buFont typeface="Wingdings" panose="05000000000000000000" pitchFamily="2" charset="2"/>
              <a:buChar char="v"/>
            </a:pPr>
            <a:r>
              <a:rPr lang="en-US" sz="3200" b="1" dirty="0">
                <a:effectLst>
                  <a:glow rad="127000">
                    <a:schemeClr val="bg1"/>
                  </a:glow>
                </a:effectLst>
                <a:latin typeface="Arial" charset="0"/>
              </a:rPr>
              <a:t>L</a:t>
            </a:r>
            <a:r>
              <a:rPr lang="en-US" sz="3600" b="1" dirty="0">
                <a:effectLst>
                  <a:glow rad="127000">
                    <a:schemeClr val="bg1"/>
                  </a:glow>
                </a:effectLst>
                <a:latin typeface="Arial" charset="0"/>
              </a:rPr>
              <a:t>ies &amp; Deception</a:t>
            </a:r>
          </a:p>
          <a:p>
            <a:pPr marL="457200" indent="-457200" eaLnBrk="1" hangingPunct="1">
              <a:spcBef>
                <a:spcPct val="20000"/>
              </a:spcBef>
              <a:buClr>
                <a:schemeClr val="tx1"/>
              </a:buClr>
              <a:buSzPct val="75000"/>
              <a:buFont typeface="Wingdings" panose="05000000000000000000" pitchFamily="2" charset="2"/>
              <a:buChar char="v"/>
            </a:pPr>
            <a:r>
              <a:rPr lang="en-US" sz="3600" b="1" dirty="0">
                <a:effectLst>
                  <a:glow rad="127000">
                    <a:schemeClr val="bg1"/>
                  </a:glow>
                </a:effectLst>
                <a:latin typeface="Arial" charset="0"/>
              </a:rPr>
              <a:t>Willfully Ignorant </a:t>
            </a:r>
          </a:p>
          <a:p>
            <a:pPr marL="457200" indent="-457200" eaLnBrk="1" hangingPunct="1">
              <a:spcBef>
                <a:spcPct val="20000"/>
              </a:spcBef>
              <a:buClr>
                <a:schemeClr val="tx1"/>
              </a:buClr>
              <a:buSzPct val="75000"/>
              <a:buFont typeface="Wingdings" panose="05000000000000000000" pitchFamily="2" charset="2"/>
              <a:buChar char="v"/>
            </a:pPr>
            <a:r>
              <a:rPr lang="en-US" sz="3600" b="1" dirty="0">
                <a:effectLst>
                  <a:glow rad="127000">
                    <a:schemeClr val="bg1"/>
                  </a:glow>
                </a:effectLst>
                <a:latin typeface="Arial" charset="0"/>
              </a:rPr>
              <a:t>Love Our Sin </a:t>
            </a:r>
          </a:p>
        </p:txBody>
      </p:sp>
    </p:spTree>
    <p:extLst>
      <p:ext uri="{BB962C8B-B14F-4D97-AF65-F5344CB8AC3E}">
        <p14:creationId xmlns:p14="http://schemas.microsoft.com/office/powerpoint/2010/main" val="3627040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092211_1008_knowingwhen5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4000"/>
                    </a14:imgEffect>
                    <a14:imgEffect>
                      <a14:colorTemperature colorTemp="9914"/>
                    </a14:imgEffect>
                    <a14:imgEffect>
                      <a14:saturation sat="83000"/>
                    </a14:imgEffect>
                    <a14:imgEffect>
                      <a14:brightnessContrast bright="-7000" contrast="-8000"/>
                    </a14:imgEffect>
                  </a14:imgLayer>
                </a14:imgProps>
              </a:ext>
              <a:ext uri="{28A0092B-C50C-407E-A947-70E740481C1C}">
                <a14:useLocalDpi xmlns:a14="http://schemas.microsoft.com/office/drawing/2010/main" val="0"/>
              </a:ext>
            </a:extLst>
          </a:blip>
          <a:srcRect/>
          <a:stretch>
            <a:fillRect/>
          </a:stretch>
        </p:blipFill>
        <p:spPr bwMode="auto">
          <a:xfrm>
            <a:off x="76200" y="46038"/>
            <a:ext cx="4133850" cy="3429000"/>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a:xfrm>
            <a:off x="4267200" y="0"/>
            <a:ext cx="4876800" cy="2286000"/>
          </a:xfrm>
          <a:ln>
            <a:noFill/>
          </a:ln>
        </p:spPr>
        <p:txBody>
          <a:bodyPr/>
          <a:lstStyle/>
          <a:p>
            <a:pPr algn="l" eaLnBrk="1" hangingPunct="1"/>
            <a:r>
              <a:rPr lang="en-US" sz="3200" dirty="0"/>
              <a:t>We can think we know all about Him – yet… have never seen him.</a:t>
            </a:r>
            <a:br>
              <a:rPr lang="en-US" sz="3200" dirty="0"/>
            </a:br>
            <a:br>
              <a:rPr lang="en-US" sz="3200" dirty="0"/>
            </a:br>
            <a:r>
              <a:rPr lang="en-US" sz="3200" dirty="0"/>
              <a:t>We…</a:t>
            </a:r>
          </a:p>
        </p:txBody>
      </p:sp>
      <p:sp>
        <p:nvSpPr>
          <p:cNvPr id="13315" name="Rectangle 3"/>
          <p:cNvSpPr>
            <a:spLocks noGrp="1" noChangeArrowheads="1"/>
          </p:cNvSpPr>
          <p:nvPr>
            <p:ph type="body" idx="1"/>
          </p:nvPr>
        </p:nvSpPr>
        <p:spPr>
          <a:xfrm>
            <a:off x="76200" y="3352800"/>
            <a:ext cx="9067800" cy="3505200"/>
          </a:xfrm>
        </p:spPr>
        <p:txBody>
          <a:bodyPr lIns="0" tIns="0" rIns="0" bIns="0"/>
          <a:lstStyle/>
          <a:p>
            <a:pPr eaLnBrk="1" hangingPunct="1">
              <a:lnSpc>
                <a:spcPct val="90000"/>
              </a:lnSpc>
              <a:buClr>
                <a:schemeClr val="tx1"/>
              </a:buClr>
            </a:pPr>
            <a:r>
              <a:rPr lang="en-US" sz="3200" dirty="0"/>
              <a:t>Parents &amp; teachers tell us about Him</a:t>
            </a:r>
          </a:p>
          <a:p>
            <a:pPr eaLnBrk="1" hangingPunct="1">
              <a:buClr>
                <a:schemeClr val="tx1"/>
              </a:buClr>
            </a:pPr>
            <a:r>
              <a:rPr lang="en-US" sz="3200" dirty="0"/>
              <a:t>But, we need to see Him for ourselves with the faith eyes of our own hearts</a:t>
            </a:r>
          </a:p>
          <a:p>
            <a:pPr eaLnBrk="1" hangingPunct="1">
              <a:buClr>
                <a:schemeClr val="tx1"/>
              </a:buClr>
            </a:pPr>
            <a:r>
              <a:rPr lang="en-US" sz="3200" dirty="0"/>
              <a:t>We must behold His beauty ourselves and say for ourselves: </a:t>
            </a:r>
          </a:p>
          <a:p>
            <a:pPr eaLnBrk="1" hangingPunct="1">
              <a:buClr>
                <a:schemeClr val="tx1"/>
              </a:buClr>
            </a:pPr>
            <a:endParaRPr lang="en-US" sz="800" dirty="0"/>
          </a:p>
          <a:p>
            <a:pPr eaLnBrk="1" hangingPunct="1">
              <a:buClr>
                <a:schemeClr val="tx1"/>
              </a:buClr>
              <a:buFont typeface="Wingdings" pitchFamily="2" charset="2"/>
              <a:buNone/>
            </a:pPr>
            <a:r>
              <a:rPr lang="en-US" sz="3200" dirty="0"/>
              <a:t>"You are more beautiful than I ever imagined!"</a:t>
            </a:r>
          </a:p>
        </p:txBody>
      </p:sp>
      <p:sp>
        <p:nvSpPr>
          <p:cNvPr id="13317" name="Rectangle 5"/>
          <p:cNvSpPr>
            <a:spLocks noChangeArrowheads="1"/>
          </p:cNvSpPr>
          <p:nvPr/>
        </p:nvSpPr>
        <p:spPr bwMode="auto">
          <a:xfrm>
            <a:off x="4267200" y="2286000"/>
            <a:ext cx="5029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Clr>
                <a:schemeClr val="tx1"/>
              </a:buClr>
              <a:buSzPct val="75000"/>
              <a:buFont typeface="Wingdings" pitchFamily="2" charset="2"/>
              <a:buChar char="n"/>
            </a:pPr>
            <a:r>
              <a:rPr lang="en-US" sz="3200" b="1" dirty="0">
                <a:latin typeface="Arial" charset="0"/>
              </a:rPr>
              <a:t>Hear other’s opinions</a:t>
            </a:r>
          </a:p>
          <a:p>
            <a:pPr marL="342900" indent="-342900" eaLnBrk="1" hangingPunct="1">
              <a:lnSpc>
                <a:spcPct val="90000"/>
              </a:lnSpc>
              <a:spcBef>
                <a:spcPct val="20000"/>
              </a:spcBef>
              <a:buClr>
                <a:schemeClr val="tx1"/>
              </a:buClr>
              <a:buSzPct val="75000"/>
              <a:buFont typeface="Wingdings" pitchFamily="2" charset="2"/>
              <a:buChar char="n"/>
            </a:pPr>
            <a:r>
              <a:rPr lang="en-US" sz="3200" b="1" dirty="0">
                <a:latin typeface="Arial" charset="0"/>
              </a:rPr>
              <a:t>Read books</a:t>
            </a:r>
          </a:p>
        </p:txBody>
      </p:sp>
    </p:spTree>
    <p:extLst>
      <p:ext uri="{BB962C8B-B14F-4D97-AF65-F5344CB8AC3E}">
        <p14:creationId xmlns:p14="http://schemas.microsoft.com/office/powerpoint/2010/main" val="50238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
            <a:ext cx="3200400" cy="3581400"/>
          </a:xfrm>
        </p:spPr>
        <p:txBody>
          <a:bodyPr/>
          <a:lstStyle/>
          <a:p>
            <a:pPr algn="l" eaLnBrk="1" hangingPunct="1"/>
            <a:r>
              <a:rPr lang="en-US" dirty="0"/>
              <a:t>We can see our protector Jesus through eyes of faith!</a:t>
            </a:r>
          </a:p>
        </p:txBody>
      </p:sp>
      <p:sp>
        <p:nvSpPr>
          <p:cNvPr id="16387" name="Rectangle 3"/>
          <p:cNvSpPr>
            <a:spLocks noGrp="1" noChangeArrowheads="1"/>
          </p:cNvSpPr>
          <p:nvPr>
            <p:ph type="body" sz="half" idx="1"/>
          </p:nvPr>
        </p:nvSpPr>
        <p:spPr>
          <a:xfrm>
            <a:off x="0" y="3810000"/>
            <a:ext cx="9220200" cy="3276600"/>
          </a:xfrm>
        </p:spPr>
        <p:txBody>
          <a:bodyPr lIns="0" tIns="0" rIns="0" bIns="0"/>
          <a:lstStyle/>
          <a:p>
            <a:pPr eaLnBrk="1" hangingPunct="1">
              <a:buClr>
                <a:schemeClr val="tx1"/>
              </a:buClr>
            </a:pPr>
            <a:r>
              <a:rPr lang="en-US" sz="3400" dirty="0"/>
              <a:t>At the beginning of His ministry, Jesus was introduced by His Father: “</a:t>
            </a:r>
            <a:r>
              <a:rPr lang="en-US" sz="3400" b="1" u="sng" dirty="0"/>
              <a:t>BEHOLD</a:t>
            </a:r>
            <a:r>
              <a:rPr lang="en-US" sz="3400" dirty="0"/>
              <a:t> my Son”</a:t>
            </a:r>
          </a:p>
          <a:p>
            <a:pPr eaLnBrk="1" hangingPunct="1">
              <a:buClr>
                <a:schemeClr val="tx1"/>
              </a:buClr>
            </a:pPr>
            <a:r>
              <a:rPr lang="en-US" sz="3400" dirty="0"/>
              <a:t>John the Baptist: </a:t>
            </a:r>
            <a:r>
              <a:rPr lang="en-US" sz="3400"/>
              <a:t>“</a:t>
            </a:r>
            <a:r>
              <a:rPr lang="en-US" sz="3400" b="1" u="sng"/>
              <a:t>BEHOLD</a:t>
            </a:r>
            <a:r>
              <a:rPr lang="en-US" sz="3400"/>
              <a:t> </a:t>
            </a:r>
            <a:r>
              <a:rPr lang="en-US" sz="3400" dirty="0"/>
              <a:t>the Lamb.” </a:t>
            </a:r>
          </a:p>
          <a:p>
            <a:pPr eaLnBrk="1" hangingPunct="1">
              <a:buClr>
                <a:schemeClr val="tx1"/>
              </a:buClr>
            </a:pPr>
            <a:r>
              <a:rPr lang="en-US" sz="3400" dirty="0"/>
              <a:t>We must open our faith eyes &amp; </a:t>
            </a:r>
            <a:r>
              <a:rPr lang="en-US" b="1" dirty="0"/>
              <a:t>SEE</a:t>
            </a:r>
            <a:r>
              <a:rPr lang="en-US" dirty="0"/>
              <a:t> JESUS!</a:t>
            </a:r>
          </a:p>
        </p:txBody>
      </p:sp>
      <p:pic>
        <p:nvPicPr>
          <p:cNvPr id="16388" name="Picture 4" descr="eoflogos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24200" y="0"/>
            <a:ext cx="6019800" cy="3578225"/>
          </a:xfrm>
          <a:noFill/>
          <a:effectLst>
            <a:glow rad="25400">
              <a:srgbClr val="0070C0">
                <a:alpha val="57000"/>
              </a:srgbClr>
            </a:glow>
            <a:outerShdw dist="35921" dir="2700000" algn="ctr" rotWithShape="0">
              <a:srgbClr val="808080"/>
            </a:outerShdw>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165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ear"/>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32000"/>
                    </a14:imgEffect>
                    <a14:imgEffect>
                      <a14:colorTemperature colorTemp="7830"/>
                    </a14:imgEffect>
                    <a14:imgEffect>
                      <a14:saturation sat="96000"/>
                    </a14:imgEffect>
                    <a14:imgEffect>
                      <a14:brightnessContrast contrast="19000"/>
                    </a14:imgEffect>
                  </a14:imgLayer>
                </a14:imgProps>
              </a:ext>
              <a:ext uri="{28A0092B-C50C-407E-A947-70E740481C1C}">
                <a14:useLocalDpi xmlns:a14="http://schemas.microsoft.com/office/drawing/2010/main" val="0"/>
              </a:ext>
            </a:extLst>
          </a:blip>
          <a:srcRect/>
          <a:stretch>
            <a:fillRect/>
          </a:stretch>
        </p:blipFill>
        <p:spPr>
          <a:xfrm>
            <a:off x="0" y="0"/>
            <a:ext cx="9144000" cy="6875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4800600"/>
            <a:ext cx="9144000" cy="2057400"/>
          </a:xfrm>
          <a:solidFill>
            <a:srgbClr val="441700">
              <a:alpha val="89803"/>
            </a:srgbClr>
          </a:solidFill>
        </p:spPr>
        <p:txBody>
          <a:bodyPr lIns="91440" tIns="0" rIns="0" bIns="0"/>
          <a:lstStyle/>
          <a:p>
            <a:pPr marL="0" indent="0" eaLnBrk="1" hangingPunct="1">
              <a:buNone/>
            </a:pPr>
            <a:r>
              <a:rPr lang="en-US" sz="3200" dirty="0"/>
              <a:t>“God did this so that people would seek him. Then perhaps they would reach out for him and find him. They would find him even though he is not far from any of us..</a:t>
            </a:r>
            <a:r>
              <a:rPr lang="en-US" sz="3200" i="1" dirty="0"/>
              <a:t>”</a:t>
            </a:r>
            <a:r>
              <a:rPr lang="en-US" sz="3200" dirty="0"/>
              <a:t> </a:t>
            </a:r>
            <a:r>
              <a:rPr lang="en-US" sz="2000" dirty="0"/>
              <a:t>Acts 17:27</a:t>
            </a:r>
            <a:r>
              <a:rPr lang="en-US" sz="2700" dirty="0"/>
              <a:t> </a:t>
            </a:r>
          </a:p>
        </p:txBody>
      </p:sp>
    </p:spTree>
    <p:extLst>
      <p:ext uri="{BB962C8B-B14F-4D97-AF65-F5344CB8AC3E}">
        <p14:creationId xmlns:p14="http://schemas.microsoft.com/office/powerpoint/2010/main" val="8097943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S-Eagle-River-Animated-Desktop-Screensaver_1"/>
          <p:cNvPicPr>
            <a:picLocks noGrp="1" noChangeAspect="1" noChangeArrowheads="1"/>
          </p:cNvPicPr>
          <p:nvPr>
            <p:ph sz="half" idx="2"/>
          </p:nvPr>
        </p:nvPicPr>
        <p:blipFill>
          <a:blip r:embed="rId2">
            <a:lum bright="14000" contrast="20000"/>
            <a:extLst>
              <a:ext uri="{28A0092B-C50C-407E-A947-70E740481C1C}">
                <a14:useLocalDpi xmlns:a14="http://schemas.microsoft.com/office/drawing/2010/main" val="0"/>
              </a:ext>
            </a:extLst>
          </a:blip>
          <a:srcRect/>
          <a:stretch>
            <a:fillRect/>
          </a:stretch>
        </p:blipFill>
        <p:spPr>
          <a:xfrm>
            <a:off x="0" y="30163"/>
            <a:ext cx="9144000" cy="6827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Grp="1" noChangeArrowheads="1"/>
          </p:cNvSpPr>
          <p:nvPr>
            <p:ph type="title"/>
          </p:nvPr>
        </p:nvSpPr>
        <p:spPr>
          <a:xfrm>
            <a:off x="152400" y="762000"/>
            <a:ext cx="9067800" cy="1752600"/>
          </a:xfrm>
          <a:noFill/>
        </p:spPr>
        <p:txBody>
          <a:bodyPr/>
          <a:lstStyle/>
          <a:p>
            <a:pPr algn="l" eaLnBrk="1" hangingPunct="1"/>
            <a:r>
              <a:rPr lang="en-US" sz="4800" dirty="0">
                <a:effectLst>
                  <a:glow rad="165100">
                    <a:schemeClr val="bg1"/>
                  </a:glow>
                </a:effectLst>
              </a:rPr>
              <a:t>Seeing Jesus in </a:t>
            </a:r>
            <a:br>
              <a:rPr lang="en-US" sz="4800" dirty="0">
                <a:effectLst>
                  <a:glow rad="165100">
                    <a:schemeClr val="bg1"/>
                  </a:glow>
                </a:effectLst>
              </a:rPr>
            </a:br>
            <a:r>
              <a:rPr lang="en-US" sz="4800" dirty="0">
                <a:effectLst>
                  <a:glow rad="165100">
                    <a:schemeClr val="bg1"/>
                  </a:glow>
                </a:effectLst>
              </a:rPr>
              <a:t>our circumstances elevates </a:t>
            </a:r>
            <a:br>
              <a:rPr lang="en-US" sz="4800" dirty="0">
                <a:effectLst>
                  <a:glow rad="165100">
                    <a:schemeClr val="bg1"/>
                  </a:glow>
                </a:effectLst>
              </a:rPr>
            </a:br>
            <a:r>
              <a:rPr lang="en-US" sz="4800" dirty="0">
                <a:effectLst>
                  <a:glow rad="165100">
                    <a:schemeClr val="bg1"/>
                  </a:glow>
                </a:effectLst>
              </a:rPr>
              <a:t>us above the fear</a:t>
            </a:r>
          </a:p>
        </p:txBody>
      </p:sp>
      <p:sp>
        <p:nvSpPr>
          <p:cNvPr id="22532" name="Rectangle 4"/>
          <p:cNvSpPr>
            <a:spLocks noGrp="1" noChangeArrowheads="1"/>
          </p:cNvSpPr>
          <p:nvPr>
            <p:ph type="body" sz="half" idx="1"/>
          </p:nvPr>
        </p:nvSpPr>
        <p:spPr>
          <a:xfrm>
            <a:off x="0" y="2514600"/>
            <a:ext cx="9144000" cy="4374204"/>
          </a:xfrm>
          <a:noFill/>
        </p:spPr>
        <p:txBody>
          <a:bodyPr/>
          <a:lstStyle/>
          <a:p>
            <a:pPr eaLnBrk="1" hangingPunct="1">
              <a:buNone/>
            </a:pPr>
            <a:r>
              <a:rPr lang="en-US" sz="3600" dirty="0">
                <a:effectLst>
                  <a:glow rad="279400">
                    <a:schemeClr val="bg1"/>
                  </a:glow>
                </a:effectLst>
              </a:rPr>
              <a:t>"The eagle that soars in the upper air does not worry itself how it is to cross rivers.” </a:t>
            </a:r>
            <a:r>
              <a:rPr lang="en-US" sz="2400" dirty="0">
                <a:effectLst>
                  <a:glow rad="279400">
                    <a:schemeClr val="bg1"/>
                  </a:glow>
                </a:effectLst>
              </a:rPr>
              <a:t>Gladys </a:t>
            </a:r>
            <a:r>
              <a:rPr lang="en-US" sz="2400" dirty="0" err="1">
                <a:effectLst>
                  <a:glow rad="279400">
                    <a:schemeClr val="bg1"/>
                  </a:glow>
                </a:effectLst>
              </a:rPr>
              <a:t>Aylward</a:t>
            </a:r>
            <a:endParaRPr lang="en-US" sz="2400" dirty="0">
              <a:effectLst>
                <a:glow rad="279400">
                  <a:schemeClr val="bg1"/>
                </a:glow>
              </a:effectLst>
            </a:endParaRPr>
          </a:p>
          <a:p>
            <a:pPr marL="0" indent="0" eaLnBrk="1" hangingPunct="1">
              <a:buNone/>
            </a:pPr>
            <a:r>
              <a:rPr lang="en-US" dirty="0">
                <a:effectLst>
                  <a:glow rad="279400">
                    <a:schemeClr val="bg1"/>
                  </a:glow>
                </a:effectLst>
              </a:rPr>
              <a:t>She is the English missionary to China who, when Japan invaded China, led over 100 orphan children (though wounded herself) through rivers and over mountain tops to safety .</a:t>
            </a:r>
          </a:p>
          <a:p>
            <a:pPr eaLnBrk="1" hangingPunct="1">
              <a:buFont typeface="Wingdings" pitchFamily="2" charset="2"/>
              <a:buNone/>
            </a:pPr>
            <a:r>
              <a:rPr lang="en-US" sz="3200" dirty="0">
                <a:effectLst>
                  <a:glow rad="279400">
                    <a:schemeClr val="bg1"/>
                  </a:glow>
                </a:effectLst>
              </a:rPr>
              <a:t>Troubles aren’t as scary </a:t>
            </a:r>
            <a:r>
              <a:rPr lang="en-US" sz="3200" b="1" dirty="0">
                <a:effectLst>
                  <a:glow rad="279400">
                    <a:schemeClr val="bg1"/>
                  </a:glow>
                </a:effectLst>
              </a:rPr>
              <a:t>when we see Jesus.</a:t>
            </a:r>
            <a:r>
              <a:rPr lang="en-US" sz="3200" dirty="0">
                <a:effectLst>
                  <a:glow rad="279400">
                    <a:schemeClr val="bg1"/>
                  </a:glow>
                </a:effectLst>
              </a:rPr>
              <a:t> </a:t>
            </a:r>
          </a:p>
        </p:txBody>
      </p:sp>
    </p:spTree>
    <p:extLst>
      <p:ext uri="{BB962C8B-B14F-4D97-AF65-F5344CB8AC3E}">
        <p14:creationId xmlns:p14="http://schemas.microsoft.com/office/powerpoint/2010/main" val="2100326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BE4B38-7823-48F2-8E4D-7F18AB6C52EE}"/>
              </a:ext>
            </a:extLst>
          </p:cNvPr>
          <p:cNvPicPr>
            <a:picLocks noChangeAspect="1"/>
          </p:cNvPicPr>
          <p:nvPr/>
        </p:nvPicPr>
        <p:blipFill rotWithShape="1">
          <a:blip r:embed="rId2">
            <a:extLst>
              <a:ext uri="{28A0092B-C50C-407E-A947-70E740481C1C}">
                <a14:useLocalDpi xmlns:a14="http://schemas.microsoft.com/office/drawing/2010/main" val="0"/>
              </a:ext>
            </a:extLst>
          </a:blip>
          <a:srcRect t="13696"/>
          <a:stretch/>
        </p:blipFill>
        <p:spPr>
          <a:xfrm>
            <a:off x="-19050" y="1608306"/>
            <a:ext cx="5124450" cy="5236385"/>
          </a:xfrm>
          <a:prstGeom prst="rect">
            <a:avLst/>
          </a:prstGeom>
        </p:spPr>
      </p:pic>
      <p:pic>
        <p:nvPicPr>
          <p:cNvPr id="17410" name="Picture 2" descr="paul's_story_of_his_adventu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8106"/>
            <a:ext cx="578802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Rectangle 3"/>
          <p:cNvSpPr>
            <a:spLocks noGrp="1" noChangeArrowheads="1"/>
          </p:cNvSpPr>
          <p:nvPr>
            <p:ph type="title"/>
          </p:nvPr>
        </p:nvSpPr>
        <p:spPr>
          <a:xfrm>
            <a:off x="0" y="0"/>
            <a:ext cx="5334000" cy="1600200"/>
          </a:xfrm>
          <a:solidFill>
            <a:schemeClr val="bg1"/>
          </a:solidFill>
        </p:spPr>
        <p:txBody>
          <a:bodyPr tIns="182880" bIns="0"/>
          <a:lstStyle/>
          <a:p>
            <a:pPr eaLnBrk="1" hangingPunct="1"/>
            <a:r>
              <a:rPr lang="en-US" sz="4000" b="1" dirty="0">
                <a:solidFill>
                  <a:schemeClr val="tx1"/>
                </a:solidFill>
              </a:rPr>
              <a:t>Seeing Jesus Transforms Our Problems</a:t>
            </a:r>
          </a:p>
        </p:txBody>
      </p:sp>
      <p:sp>
        <p:nvSpPr>
          <p:cNvPr id="17412" name="Rectangle 4"/>
          <p:cNvSpPr>
            <a:spLocks noGrp="1" noChangeArrowheads="1"/>
          </p:cNvSpPr>
          <p:nvPr>
            <p:ph type="body" sz="half" idx="1"/>
          </p:nvPr>
        </p:nvSpPr>
        <p:spPr>
          <a:xfrm>
            <a:off x="5105400" y="0"/>
            <a:ext cx="4038600" cy="6867728"/>
          </a:xfrm>
          <a:solidFill>
            <a:schemeClr val="bg1"/>
          </a:solidFill>
        </p:spPr>
        <p:txBody>
          <a:bodyPr lIns="91440" tIns="0" rIns="91440" bIns="0" anchor="ctr" anchorCtr="0"/>
          <a:lstStyle/>
          <a:p>
            <a:pPr marL="0" indent="0" eaLnBrk="1" hangingPunct="1">
              <a:buNone/>
            </a:pPr>
            <a:r>
              <a:rPr lang="en-US" sz="3800" dirty="0"/>
              <a:t>“When I first went to the court, no one stood with me to help me. Everyone left me....</a:t>
            </a:r>
          </a:p>
          <a:p>
            <a:pPr marL="0" indent="0" eaLnBrk="1" hangingPunct="1">
              <a:buNone/>
            </a:pPr>
            <a:r>
              <a:rPr lang="en-US" sz="3800" b="1" u="sng" dirty="0"/>
              <a:t>But the Lord stood by me </a:t>
            </a:r>
            <a:r>
              <a:rPr lang="en-US" sz="3800" b="1" dirty="0"/>
              <a:t>and gave me strength</a:t>
            </a:r>
            <a:r>
              <a:rPr lang="en-US" sz="3800" dirty="0"/>
              <a:t>…” </a:t>
            </a:r>
          </a:p>
          <a:p>
            <a:pPr marL="0" indent="0" algn="r" eaLnBrk="1" hangingPunct="1">
              <a:buNone/>
            </a:pPr>
            <a:r>
              <a:rPr lang="en-US" sz="2000" dirty="0"/>
              <a:t>2 Tim. 4:16, 17</a:t>
            </a:r>
          </a:p>
        </p:txBody>
      </p:sp>
    </p:spTree>
    <p:extLst>
      <p:ext uri="{BB962C8B-B14F-4D97-AF65-F5344CB8AC3E}">
        <p14:creationId xmlns:p14="http://schemas.microsoft.com/office/powerpoint/2010/main" val="4107029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 calcmode="lin" valueType="num">
                                      <p:cBhvr additive="base">
                                        <p:cTn id="17"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2">
                                            <p:txEl>
                                              <p:pRg st="2" end="2"/>
                                            </p:txEl>
                                          </p:spTgt>
                                        </p:tgtEl>
                                        <p:attrNameLst>
                                          <p:attrName>ppt_y</p:attrName>
                                        </p:attrNameLst>
                                      </p:cBhvr>
                                      <p:tavLst>
                                        <p:tav tm="0">
                                          <p:val>
                                            <p:strVal val="1+#ppt_h/2"/>
                                          </p:val>
                                        </p:tav>
                                        <p:tav tm="100000">
                                          <p:val>
                                            <p:strVal val="#ppt_y"/>
                                          </p:val>
                                        </p:tav>
                                      </p:tavLst>
                                    </p:anim>
                                  </p:childTnLst>
                                </p:cTn>
                              </p:par>
                              <p:par>
                                <p:cTn id="19" presetID="10" presetClass="exit" presetSubtype="0" fill="hold" nodeType="withEffect">
                                  <p:stCondLst>
                                    <p:cond delay="0"/>
                                  </p:stCondLst>
                                  <p:childTnLst>
                                    <p:animEffect transition="out" filter="fade">
                                      <p:cBhvr>
                                        <p:cTn id="20" dur="1500"/>
                                        <p:tgtEl>
                                          <p:spTgt spid="17410"/>
                                        </p:tgtEl>
                                      </p:cBhvr>
                                    </p:animEffect>
                                    <p:set>
                                      <p:cBhvr>
                                        <p:cTn id="21" dur="1" fill="hold">
                                          <p:stCondLst>
                                            <p:cond delay="1499"/>
                                          </p:stCondLst>
                                        </p:cTn>
                                        <p:tgtEl>
                                          <p:spTgt spid="17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dirty="0">
                <a:latin typeface="Arial" charset="0"/>
                <a:hlinkClick r:id="rId7"/>
              </a:rPr>
              <a:t>http://campaignkerusso.org/?p=5210</a:t>
            </a:r>
            <a:r>
              <a:rPr lang="en-US" sz="2400" b="1" dirty="0">
                <a:latin typeface="Arial" charset="0"/>
              </a:rPr>
              <a:t> </a:t>
            </a:r>
          </a:p>
          <a:p>
            <a:pPr algn="ct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211991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toningOfStephen"/>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24000"/>
                    </a14:imgEffect>
                    <a14:imgEffect>
                      <a14:colorTemperature colorTemp="6998"/>
                    </a14:imgEffect>
                    <a14:imgEffect>
                      <a14:saturation sat="157000"/>
                    </a14:imgEffect>
                    <a14:imgEffect>
                      <a14:brightnessContrast bright="6000" contrast="16000"/>
                    </a14:imgEffect>
                  </a14:imgLayer>
                </a14:imgProps>
              </a:ext>
              <a:ext uri="{28A0092B-C50C-407E-A947-70E740481C1C}">
                <a14:useLocalDpi xmlns:a14="http://schemas.microsoft.com/office/drawing/2010/main" val="0"/>
              </a:ext>
            </a:extLst>
          </a:blip>
          <a:srcRect t="9711" r="15501"/>
          <a:stretch>
            <a:fillRect/>
          </a:stretch>
        </p:blipFill>
        <p:spPr>
          <a:xfrm>
            <a:off x="1371600" y="-96838"/>
            <a:ext cx="7854950" cy="6192838"/>
          </a:xfrm>
          <a:noFill/>
          <a:effectLst>
            <a:outerShdw dist="35921" dir="2700000" algn="ctr" rotWithShape="0">
              <a:srgbClr val="808080"/>
            </a:outerShdw>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Grp="1" noChangeArrowheads="1"/>
          </p:cNvSpPr>
          <p:nvPr>
            <p:ph type="body" sz="half" idx="1"/>
          </p:nvPr>
        </p:nvSpPr>
        <p:spPr>
          <a:xfrm>
            <a:off x="0" y="0"/>
            <a:ext cx="3048000" cy="4800600"/>
          </a:xfrm>
          <a:solidFill>
            <a:srgbClr val="583B08">
              <a:alpha val="89000"/>
            </a:srgbClr>
          </a:solidFill>
        </p:spPr>
        <p:txBody>
          <a:bodyPr lIns="0" tIns="0" rIns="91440" bIns="0"/>
          <a:lstStyle/>
          <a:p>
            <a:pPr eaLnBrk="1" hangingPunct="1">
              <a:buFont typeface="Wingdings" pitchFamily="2" charset="2"/>
              <a:buNone/>
            </a:pPr>
            <a:r>
              <a:rPr lang="en-GB" sz="1000" dirty="0"/>
              <a:t>  </a:t>
            </a:r>
            <a:br>
              <a:rPr lang="en-GB" sz="3000" dirty="0"/>
            </a:br>
            <a:r>
              <a:rPr lang="en-GB" sz="3000" dirty="0"/>
              <a:t>“But Stephen was full of the Holy Spirit and he looked up to heaven.</a:t>
            </a:r>
            <a:endParaRPr lang="en-GB" sz="3000" dirty="0">
              <a:solidFill>
                <a:srgbClr val="FFFF00"/>
              </a:solidFill>
            </a:endParaRPr>
          </a:p>
          <a:p>
            <a:pPr eaLnBrk="1" hangingPunct="1">
              <a:buFont typeface="Wingdings" pitchFamily="2" charset="2"/>
              <a:buNone/>
            </a:pPr>
            <a:r>
              <a:rPr lang="en-GB" sz="3000" b="1" dirty="0">
                <a:solidFill>
                  <a:srgbClr val="FFFF00"/>
                </a:solidFill>
              </a:rPr>
              <a:t>	</a:t>
            </a:r>
            <a:r>
              <a:rPr lang="en-GB" sz="3000" b="1" dirty="0"/>
              <a:t>He saw God’s glory. And, he saw Jesus</a:t>
            </a:r>
            <a:r>
              <a:rPr lang="en-GB" sz="3000" dirty="0"/>
              <a:t>, who</a:t>
            </a:r>
            <a:r>
              <a:rPr lang="en-GB" sz="3000" b="1" dirty="0"/>
              <a:t> </a:t>
            </a:r>
            <a:r>
              <a:rPr lang="en-GB" sz="3000" dirty="0">
                <a:latin typeface="Arial" charset="0"/>
              </a:rPr>
              <a:t>was standing</a:t>
            </a:r>
            <a:endParaRPr lang="en-US" sz="3000" b="1" dirty="0"/>
          </a:p>
        </p:txBody>
      </p:sp>
      <p:sp>
        <p:nvSpPr>
          <p:cNvPr id="18435" name="Rectangle 3"/>
          <p:cNvSpPr>
            <a:spLocks noChangeArrowheads="1"/>
          </p:cNvSpPr>
          <p:nvPr/>
        </p:nvSpPr>
        <p:spPr bwMode="auto">
          <a:xfrm>
            <a:off x="40532" y="4800600"/>
            <a:ext cx="9103468" cy="2065489"/>
          </a:xfrm>
          <a:prstGeom prst="rect">
            <a:avLst/>
          </a:prstGeom>
          <a:solidFill>
            <a:srgbClr val="513707">
              <a:alpha val="968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pPr marL="342900" indent="-342900" eaLnBrk="1" hangingPunct="1">
              <a:spcBef>
                <a:spcPct val="20000"/>
              </a:spcBef>
              <a:buClr>
                <a:schemeClr val="accent2"/>
              </a:buClr>
              <a:buSzPct val="75000"/>
              <a:buFont typeface="Wingdings" pitchFamily="2" charset="2"/>
              <a:buNone/>
            </a:pPr>
            <a:r>
              <a:rPr lang="en-GB" sz="3000" b="1" dirty="0">
                <a:latin typeface="Arial" charset="0"/>
              </a:rPr>
              <a:t>	at God’s right side. </a:t>
            </a:r>
          </a:p>
          <a:p>
            <a:pPr marL="342900" indent="-342900" eaLnBrk="1" hangingPunct="1">
              <a:spcBef>
                <a:spcPct val="20000"/>
              </a:spcBef>
              <a:buClr>
                <a:schemeClr val="accent2"/>
              </a:buClr>
              <a:buSzPct val="75000"/>
              <a:buFont typeface="Wingdings" pitchFamily="2" charset="2"/>
              <a:buNone/>
            </a:pPr>
            <a:r>
              <a:rPr lang="en-GB" sz="3000" b="1" dirty="0">
                <a:latin typeface="Arial" charset="0"/>
              </a:rPr>
              <a:t>	‘Look’, Stephen said. ‘I see heaven. It is open. And </a:t>
            </a:r>
            <a:r>
              <a:rPr lang="en-GB" sz="3000" b="1" u="sng" dirty="0">
                <a:latin typeface="Arial" charset="0"/>
              </a:rPr>
              <a:t>I see the Son of Man</a:t>
            </a:r>
            <a:r>
              <a:rPr lang="en-GB" sz="3000" b="1" dirty="0">
                <a:latin typeface="Arial" charset="0"/>
              </a:rPr>
              <a:t>, who is  standing at God’s right side.”</a:t>
            </a:r>
            <a:r>
              <a:rPr lang="en-GB" sz="3200" b="1" dirty="0">
                <a:latin typeface="Arial" charset="0"/>
              </a:rPr>
              <a:t> </a:t>
            </a:r>
            <a:r>
              <a:rPr lang="en-US" dirty="0">
                <a:latin typeface="Arial" charset="0"/>
              </a:rPr>
              <a:t>Acts 7:54-57</a:t>
            </a:r>
          </a:p>
        </p:txBody>
      </p:sp>
    </p:spTree>
    <p:extLst>
      <p:ext uri="{BB962C8B-B14F-4D97-AF65-F5344CB8AC3E}">
        <p14:creationId xmlns:p14="http://schemas.microsoft.com/office/powerpoint/2010/main" val="2420515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 calcmode="lin" valueType="num">
                                      <p:cBhvr additive="base">
                                        <p:cTn id="7"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 calcmode="lin" valueType="num">
                                      <p:cBhvr additive="base">
                                        <p:cTn id="11"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 calcmode="lin" valueType="num">
                                      <p:cBhvr additive="base">
                                        <p:cTn id="1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hrist_Walking_On_The_Water"/>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19000"/>
                    </a14:imgEffect>
                    <a14:imgEffect>
                      <a14:colorTemperature colorTemp="8313"/>
                    </a14:imgEffect>
                    <a14:imgEffect>
                      <a14:saturation sat="184000"/>
                    </a14:imgEffect>
                    <a14:imgEffect>
                      <a14:brightnessContrast bright="-8000" contrast="16000"/>
                    </a14:imgEffect>
                  </a14:imgLayer>
                </a14:imgProps>
              </a:ext>
              <a:ext uri="{28A0092B-C50C-407E-A947-70E740481C1C}">
                <a14:useLocalDpi xmlns:a14="http://schemas.microsoft.com/office/drawing/2010/main" val="0"/>
              </a:ext>
            </a:extLst>
          </a:blip>
          <a:srcRect b="11702"/>
          <a:stretch/>
        </p:blipFill>
        <p:spPr>
          <a:xfrm>
            <a:off x="0" y="2821021"/>
            <a:ext cx="9144000" cy="4036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3"/>
          <p:cNvSpPr>
            <a:spLocks noGrp="1" noChangeArrowheads="1"/>
          </p:cNvSpPr>
          <p:nvPr>
            <p:ph type="body" sz="half" idx="1"/>
          </p:nvPr>
        </p:nvSpPr>
        <p:spPr>
          <a:xfrm>
            <a:off x="-304800" y="0"/>
            <a:ext cx="9448800" cy="3429000"/>
          </a:xfrm>
        </p:spPr>
        <p:txBody>
          <a:bodyPr/>
          <a:lstStyle/>
          <a:p>
            <a:pPr eaLnBrk="1" hangingPunct="1">
              <a:buFont typeface="Wingdings" pitchFamily="2" charset="2"/>
              <a:buNone/>
            </a:pPr>
            <a:r>
              <a:rPr lang="en-US" sz="2900" dirty="0"/>
              <a:t>  </a:t>
            </a:r>
            <a:r>
              <a:rPr lang="en-US" sz="2900" b="1" dirty="0"/>
              <a:t>“…It was now dark, and Jesus had not yet come to them. The sea became rough because a strong wind was blowing. </a:t>
            </a:r>
          </a:p>
          <a:p>
            <a:pPr eaLnBrk="1" hangingPunct="1">
              <a:buFont typeface="Wingdings" pitchFamily="2" charset="2"/>
              <a:buNone/>
            </a:pPr>
            <a:r>
              <a:rPr lang="en-US" sz="2900" dirty="0"/>
              <a:t>	</a:t>
            </a:r>
            <a:r>
              <a:rPr lang="en-US" sz="2900" b="1" dirty="0"/>
              <a:t>When they had rowed about three or four miles, </a:t>
            </a:r>
            <a:r>
              <a:rPr lang="en-US" sz="2900" b="1" u="sng" dirty="0"/>
              <a:t>they saw Jesus walking on the sea and coming near the boat</a:t>
            </a:r>
            <a:r>
              <a:rPr lang="en-US" sz="2900" b="1" dirty="0"/>
              <a:t>, and they were frightened.</a:t>
            </a:r>
          </a:p>
          <a:p>
            <a:pPr eaLnBrk="1" hangingPunct="1">
              <a:buFont typeface="Wingdings" pitchFamily="2" charset="2"/>
              <a:buNone/>
            </a:pPr>
            <a:r>
              <a:rPr lang="en-US" sz="2900" dirty="0"/>
              <a:t>	</a:t>
            </a:r>
            <a:r>
              <a:rPr lang="en-US" sz="2900" b="1" dirty="0"/>
              <a:t>But he said to them, “It is I; do not be </a:t>
            </a:r>
            <a:r>
              <a:rPr lang="en-US" sz="2900" b="1" dirty="0">
                <a:effectLst>
                  <a:glow rad="177800">
                    <a:schemeClr val="bg1"/>
                  </a:glow>
                </a:effectLst>
              </a:rPr>
              <a:t>afraid.” </a:t>
            </a:r>
          </a:p>
          <a:p>
            <a:pPr algn="r" eaLnBrk="1" hangingPunct="1">
              <a:buFont typeface="Wingdings" pitchFamily="2" charset="2"/>
              <a:buNone/>
            </a:pPr>
            <a:r>
              <a:rPr lang="en-US" sz="1600" dirty="0"/>
              <a:t>John 6:16-21</a:t>
            </a:r>
          </a:p>
        </p:txBody>
      </p:sp>
    </p:spTree>
    <p:extLst>
      <p:ext uri="{BB962C8B-B14F-4D97-AF65-F5344CB8AC3E}">
        <p14:creationId xmlns:p14="http://schemas.microsoft.com/office/powerpoint/2010/main" val="3285847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anim calcmode="lin" valueType="num">
                                      <p:cBhvr additive="base">
                                        <p:cTn id="11"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anim calcmode="lin" valueType="num">
                                      <p:cBhvr additive="base">
                                        <p:cTn id="1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Jesus_Walks_On_The_Sea"/>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18000"/>
                    </a14:imgEffect>
                    <a14:imgEffect>
                      <a14:colorTemperature colorTemp="7751"/>
                    </a14:imgEffect>
                    <a14:imgEffect>
                      <a14:saturation sat="133000"/>
                    </a14:imgEffect>
                    <a14:imgEffect>
                      <a14:brightnessContrast bright="7000" contrast="8000"/>
                    </a14:imgEffect>
                  </a14:imgLayer>
                </a14:imgProps>
              </a:ext>
              <a:ext uri="{28A0092B-C50C-407E-A947-70E740481C1C}">
                <a14:useLocalDpi xmlns:a14="http://schemas.microsoft.com/office/drawing/2010/main" val="0"/>
              </a:ext>
            </a:extLst>
          </a:blip>
          <a:srcRect r="3774"/>
          <a:stretch/>
        </p:blipFill>
        <p:spPr>
          <a:xfrm>
            <a:off x="3676110" y="0"/>
            <a:ext cx="5456541"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3"/>
          <p:cNvSpPr>
            <a:spLocks noGrp="1" noChangeArrowheads="1"/>
          </p:cNvSpPr>
          <p:nvPr>
            <p:ph type="body" sz="half" idx="1"/>
          </p:nvPr>
        </p:nvSpPr>
        <p:spPr>
          <a:xfrm>
            <a:off x="0" y="0"/>
            <a:ext cx="3810000" cy="6858000"/>
          </a:xfrm>
          <a:solidFill>
            <a:schemeClr val="bg1"/>
          </a:solidFill>
        </p:spPr>
        <p:txBody>
          <a:bodyPr/>
          <a:lstStyle/>
          <a:p>
            <a:pPr algn="ctr" eaLnBrk="1" hangingPunct="1">
              <a:lnSpc>
                <a:spcPct val="90000"/>
              </a:lnSpc>
              <a:buFont typeface="Wingdings" pitchFamily="2" charset="2"/>
              <a:buNone/>
            </a:pPr>
            <a:r>
              <a:rPr lang="en-US" sz="4000" b="1" dirty="0"/>
              <a:t>A Picture of Mankind</a:t>
            </a:r>
            <a:r>
              <a:rPr lang="en-US" sz="3200" b="1" dirty="0"/>
              <a:t> </a:t>
            </a:r>
          </a:p>
          <a:p>
            <a:pPr eaLnBrk="1" hangingPunct="1">
              <a:lnSpc>
                <a:spcPct val="90000"/>
              </a:lnSpc>
              <a:buClr>
                <a:schemeClr val="tx1"/>
              </a:buClr>
            </a:pPr>
            <a:r>
              <a:rPr lang="en-US" sz="3200" dirty="0"/>
              <a:t>Life can be like a </a:t>
            </a:r>
            <a:r>
              <a:rPr lang="en-US" sz="3200"/>
              <a:t>troubled sea.</a:t>
            </a:r>
            <a:endParaRPr lang="en-US" sz="3200" dirty="0"/>
          </a:p>
          <a:p>
            <a:pPr eaLnBrk="1" hangingPunct="1">
              <a:lnSpc>
                <a:spcPct val="90000"/>
              </a:lnSpc>
              <a:buClr>
                <a:schemeClr val="tx1"/>
              </a:buClr>
            </a:pPr>
            <a:r>
              <a:rPr lang="en-US" sz="3200" dirty="0"/>
              <a:t>We are in a in a small boat (our bodies).</a:t>
            </a:r>
          </a:p>
          <a:p>
            <a:pPr eaLnBrk="1" hangingPunct="1">
              <a:lnSpc>
                <a:spcPct val="90000"/>
              </a:lnSpc>
              <a:buClr>
                <a:schemeClr val="tx1"/>
              </a:buClr>
            </a:pPr>
            <a:r>
              <a:rPr lang="en-US" sz="3200" dirty="0"/>
              <a:t>It’s dark and we don’t know how to get to Heaven.</a:t>
            </a:r>
          </a:p>
          <a:p>
            <a:pPr eaLnBrk="1" hangingPunct="1">
              <a:lnSpc>
                <a:spcPct val="90000"/>
              </a:lnSpc>
              <a:buClr>
                <a:schemeClr val="tx1"/>
              </a:buClr>
            </a:pPr>
            <a:r>
              <a:rPr lang="en-US" sz="3200" dirty="0"/>
              <a:t>We don’t have Jesus in our boat yet.</a:t>
            </a:r>
          </a:p>
        </p:txBody>
      </p:sp>
    </p:spTree>
    <p:extLst>
      <p:ext uri="{BB962C8B-B14F-4D97-AF65-F5344CB8AC3E}">
        <p14:creationId xmlns:p14="http://schemas.microsoft.com/office/powerpoint/2010/main" val="1598321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0" y="0"/>
            <a:ext cx="3581400" cy="6858000"/>
          </a:xfrm>
          <a:solidFill>
            <a:schemeClr val="bg1"/>
          </a:solidFill>
        </p:spPr>
        <p:txBody>
          <a:bodyPr/>
          <a:lstStyle/>
          <a:p>
            <a:pPr algn="ctr" eaLnBrk="1" hangingPunct="1">
              <a:lnSpc>
                <a:spcPct val="80000"/>
              </a:lnSpc>
              <a:buClr>
                <a:schemeClr val="tx1"/>
              </a:buClr>
              <a:buFont typeface="Wingdings" pitchFamily="2" charset="2"/>
              <a:buNone/>
            </a:pPr>
            <a:r>
              <a:rPr lang="en-US" sz="3700" b="1" dirty="0"/>
              <a:t>A Picture of Mankind</a:t>
            </a:r>
            <a:r>
              <a:rPr lang="en-US" sz="2900" b="1" dirty="0"/>
              <a:t> </a:t>
            </a:r>
          </a:p>
          <a:p>
            <a:pPr eaLnBrk="1" hangingPunct="1">
              <a:lnSpc>
                <a:spcPct val="80000"/>
              </a:lnSpc>
              <a:buClr>
                <a:schemeClr val="tx1"/>
              </a:buClr>
            </a:pPr>
            <a:r>
              <a:rPr lang="en-US" sz="2900" b="1" dirty="0"/>
              <a:t>The storms of life </a:t>
            </a:r>
            <a:r>
              <a:rPr lang="en-US" sz="2900" dirty="0"/>
              <a:t>r</a:t>
            </a:r>
            <a:r>
              <a:rPr lang="en-US" sz="2900" b="1" dirty="0"/>
              <a:t>ock </a:t>
            </a:r>
            <a:r>
              <a:rPr lang="en-US" sz="2900" dirty="0"/>
              <a:t>o</a:t>
            </a:r>
            <a:r>
              <a:rPr lang="en-US" sz="2900" b="1" dirty="0"/>
              <a:t>ur </a:t>
            </a:r>
            <a:r>
              <a:rPr lang="en-US" sz="2900" dirty="0"/>
              <a:t>t</a:t>
            </a:r>
            <a:r>
              <a:rPr lang="en-US" sz="2900" b="1" dirty="0"/>
              <a:t>iny </a:t>
            </a:r>
            <a:r>
              <a:rPr lang="en-US" sz="2900" dirty="0"/>
              <a:t>b</a:t>
            </a:r>
            <a:r>
              <a:rPr lang="en-US" sz="2900" b="1" dirty="0"/>
              <a:t>oat.</a:t>
            </a:r>
          </a:p>
          <a:p>
            <a:pPr eaLnBrk="1" hangingPunct="1">
              <a:lnSpc>
                <a:spcPct val="80000"/>
              </a:lnSpc>
              <a:buClr>
                <a:schemeClr val="tx1"/>
              </a:buClr>
            </a:pPr>
            <a:r>
              <a:rPr lang="en-US" sz="2900" b="1" dirty="0"/>
              <a:t>We try to make it on our </a:t>
            </a:r>
            <a:r>
              <a:rPr lang="en-US" sz="2900" dirty="0"/>
              <a:t>o</a:t>
            </a:r>
            <a:r>
              <a:rPr lang="en-US" sz="2900" b="1" dirty="0"/>
              <a:t>wn (rowing harder).</a:t>
            </a:r>
          </a:p>
          <a:p>
            <a:pPr eaLnBrk="1" hangingPunct="1">
              <a:lnSpc>
                <a:spcPct val="80000"/>
              </a:lnSpc>
              <a:buClr>
                <a:schemeClr val="tx1"/>
              </a:buClr>
            </a:pPr>
            <a:r>
              <a:rPr lang="en-US" sz="2900" b="1" dirty="0"/>
              <a:t>Then we </a:t>
            </a:r>
            <a:r>
              <a:rPr lang="en-US" sz="2900" dirty="0"/>
              <a:t>s</a:t>
            </a:r>
            <a:r>
              <a:rPr lang="en-US" sz="2900" b="1" dirty="0"/>
              <a:t>ee Jesus.</a:t>
            </a:r>
          </a:p>
          <a:p>
            <a:pPr eaLnBrk="1" hangingPunct="1">
              <a:lnSpc>
                <a:spcPct val="80000"/>
              </a:lnSpc>
              <a:buClr>
                <a:schemeClr val="tx1"/>
              </a:buClr>
            </a:pPr>
            <a:r>
              <a:rPr lang="en-US" sz="2900" b="1" dirty="0"/>
              <a:t>At first </a:t>
            </a:r>
            <a:r>
              <a:rPr lang="en-US" sz="2900" dirty="0"/>
              <a:t>w</a:t>
            </a:r>
            <a:r>
              <a:rPr lang="en-US" sz="2900" b="1" dirty="0"/>
              <a:t>e </a:t>
            </a:r>
            <a:r>
              <a:rPr lang="en-US" sz="2900" dirty="0"/>
              <a:t>m</a:t>
            </a:r>
            <a:r>
              <a:rPr lang="en-US" sz="2900" b="1" dirty="0"/>
              <a:t>ay </a:t>
            </a:r>
            <a:r>
              <a:rPr lang="en-US" sz="2900" dirty="0"/>
              <a:t>f</a:t>
            </a:r>
            <a:r>
              <a:rPr lang="en-US" sz="2900" b="1" dirty="0"/>
              <a:t>ear </a:t>
            </a:r>
            <a:r>
              <a:rPr lang="en-US" sz="2900" dirty="0"/>
              <a:t>h</a:t>
            </a:r>
            <a:r>
              <a:rPr lang="en-US" sz="2900" b="1" dirty="0"/>
              <a:t>im.</a:t>
            </a:r>
          </a:p>
          <a:p>
            <a:pPr eaLnBrk="1" hangingPunct="1">
              <a:lnSpc>
                <a:spcPct val="80000"/>
              </a:lnSpc>
              <a:buClr>
                <a:schemeClr val="tx1"/>
              </a:buClr>
            </a:pPr>
            <a:r>
              <a:rPr lang="en-US" sz="2900" b="1" dirty="0"/>
              <a:t>Then, if </a:t>
            </a:r>
            <a:r>
              <a:rPr lang="en-US" sz="2900" b="1" dirty="0" err="1"/>
              <a:t>ee</a:t>
            </a:r>
            <a:r>
              <a:rPr lang="en-US" sz="2900" b="1" dirty="0"/>
              <a:t> let Him in </a:t>
            </a:r>
            <a:r>
              <a:rPr lang="en-US" sz="2900" dirty="0"/>
              <a:t>o</a:t>
            </a:r>
            <a:r>
              <a:rPr lang="en-US" sz="2900" b="1" dirty="0"/>
              <a:t>ur </a:t>
            </a:r>
            <a:r>
              <a:rPr lang="en-US" sz="2900" dirty="0"/>
              <a:t>b</a:t>
            </a:r>
            <a:r>
              <a:rPr lang="en-US" sz="2900" b="1" dirty="0"/>
              <a:t>oat.</a:t>
            </a:r>
          </a:p>
          <a:p>
            <a:pPr eaLnBrk="1" hangingPunct="1">
              <a:lnSpc>
                <a:spcPct val="80000"/>
              </a:lnSpc>
              <a:buClr>
                <a:schemeClr val="tx1"/>
              </a:buClr>
            </a:pPr>
            <a:r>
              <a:rPr lang="en-US" sz="2900" b="1" dirty="0"/>
              <a:t>Immediately, we are safe &amp; home.</a:t>
            </a:r>
          </a:p>
        </p:txBody>
      </p:sp>
      <p:pic>
        <p:nvPicPr>
          <p:cNvPr id="5" name="Picture 2" descr="Jesus_Walks_On_The_Sea"/>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18000"/>
                    </a14:imgEffect>
                    <a14:imgEffect>
                      <a14:colorTemperature colorTemp="7751"/>
                    </a14:imgEffect>
                    <a14:imgEffect>
                      <a14:saturation sat="133000"/>
                    </a14:imgEffect>
                    <a14:imgEffect>
                      <a14:brightnessContrast bright="7000" contrast="8000"/>
                    </a14:imgEffect>
                  </a14:imgLayer>
                </a14:imgProps>
              </a:ext>
              <a:ext uri="{28A0092B-C50C-407E-A947-70E740481C1C}">
                <a14:useLocalDpi xmlns:a14="http://schemas.microsoft.com/office/drawing/2010/main" val="0"/>
              </a:ext>
            </a:extLst>
          </a:blip>
          <a:srcRect r="3774"/>
          <a:stretch/>
        </p:blipFill>
        <p:spPr>
          <a:xfrm>
            <a:off x="3676110" y="0"/>
            <a:ext cx="5456541"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57841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What a Day That Will Be</a:t>
            </a:r>
          </a:p>
          <a:p>
            <a:pPr marL="0" indent="0" algn="ctr">
              <a:buNone/>
            </a:pPr>
            <a:br>
              <a:rPr lang="en-US" sz="4400" dirty="0"/>
            </a:br>
            <a:r>
              <a:rPr lang="en-US" sz="4400" dirty="0"/>
              <a:t>Download Here:</a:t>
            </a:r>
          </a:p>
          <a:p>
            <a:pPr marL="0" indent="0" algn="ctr">
              <a:buNone/>
            </a:pPr>
            <a:r>
              <a:rPr lang="en-US" dirty="0">
                <a:hlinkClick r:id="rId2"/>
              </a:rPr>
              <a:t>http://youtu.be/7j3rjg-YU7s</a:t>
            </a:r>
            <a:r>
              <a:rPr lang="en-US" dirty="0"/>
              <a:t> </a:t>
            </a:r>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Song: </a:t>
            </a:r>
            <a:r>
              <a:rPr lang="en-US" sz="3600" dirty="0"/>
              <a:t>What a Day That Will Be</a:t>
            </a:r>
          </a:p>
        </p:txBody>
      </p:sp>
    </p:spTree>
    <p:extLst>
      <p:ext uri="{BB962C8B-B14F-4D97-AF65-F5344CB8AC3E}">
        <p14:creationId xmlns:p14="http://schemas.microsoft.com/office/powerpoint/2010/main" val="38116790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1" y="3863020"/>
            <a:ext cx="3733799" cy="2994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a:t>John Wesley Said:</a:t>
            </a:r>
          </a:p>
          <a:p>
            <a:pPr>
              <a:lnSpc>
                <a:spcPct val="90000"/>
              </a:lnSpc>
              <a:buFont typeface="Wingdings" pitchFamily="2" charset="2"/>
              <a:buNone/>
            </a:pPr>
            <a:endParaRPr lang="en-US" sz="800" u="sng" dirty="0">
              <a:latin typeface="Times New Roman" pitchFamily="18" charset="0"/>
            </a:endParaRPr>
          </a:p>
          <a:p>
            <a:pPr marL="0" indent="0">
              <a:lnSpc>
                <a:spcPct val="90000"/>
              </a:lnSpc>
              <a:buNone/>
            </a:pPr>
            <a:r>
              <a:rPr lang="en-US" sz="2700" dirty="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a:t>Jesus makes His presence Known by a small voice!</a:t>
            </a:r>
          </a:p>
          <a:p>
            <a:pPr marL="0" indent="0">
              <a:lnSpc>
                <a:spcPct val="90000"/>
              </a:lnSpc>
              <a:buNone/>
            </a:pPr>
            <a:endParaRPr lang="en-US" dirty="0"/>
          </a:p>
          <a:p>
            <a:pPr marL="0" indent="0">
              <a:lnSpc>
                <a:spcPct val="90000"/>
              </a:lnSpc>
              <a:buNone/>
            </a:pPr>
            <a:endParaRPr lang="en-US" sz="2800" dirty="0"/>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4724400" cy="403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a:t>Is Jesus</a:t>
            </a:r>
          </a:p>
          <a:p>
            <a:pPr algn="ctr">
              <a:lnSpc>
                <a:spcPct val="90000"/>
              </a:lnSpc>
              <a:buFont typeface="Wingdings" pitchFamily="2" charset="2"/>
              <a:buNone/>
            </a:pPr>
            <a:r>
              <a:rPr lang="en-US" sz="3200" b="1" u="sng" dirty="0"/>
              <a:t>Speaking to You?</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b="1" dirty="0"/>
              <a:t>“They said to each other, ‘Did not our hearts burn within us while he talked to us on the road, while he opened to us the Scriptures?’”</a:t>
            </a:r>
          </a:p>
        </p:txBody>
      </p:sp>
    </p:spTree>
    <p:extLst>
      <p:ext uri="{BB962C8B-B14F-4D97-AF65-F5344CB8AC3E}">
        <p14:creationId xmlns:p14="http://schemas.microsoft.com/office/powerpoint/2010/main" val="272046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ppt_x"/>
                                          </p:val>
                                        </p:tav>
                                        <p:tav tm="100000">
                                          <p:val>
                                            <p:strVal val="#ppt_x"/>
                                          </p:val>
                                        </p:tav>
                                      </p:tavLst>
                                    </p:anim>
                                    <p:anim calcmode="lin" valueType="num">
                                      <p:cBhvr additive="base">
                                        <p:cTn id="14" dur="500" fill="hold"/>
                                        <p:tgtEl>
                                          <p:spTgt spid="3584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additive="base">
                                        <p:cTn id="21"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additive="base">
                                        <p:cTn id="2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710837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a:t>A prayer of faith </a:t>
            </a:r>
            <a:r>
              <a:rPr lang="en-US" sz="3600" b="1" dirty="0">
                <a:sym typeface="Wingdings" pitchFamily="2" charset="2"/>
              </a:rPr>
              <a:t></a:t>
            </a:r>
            <a:r>
              <a:rPr lang="en-US" sz="3600" b="1" dirty="0"/>
              <a:t> Pray this prayer if :</a:t>
            </a:r>
          </a:p>
        </p:txBody>
      </p:sp>
      <p:sp>
        <p:nvSpPr>
          <p:cNvPr id="9220" name="Rectangle 4"/>
          <p:cNvSpPr>
            <a:spLocks noGrp="1" noChangeArrowheads="1"/>
          </p:cNvSpPr>
          <p:nvPr>
            <p:ph type="body" sz="half" idx="1"/>
          </p:nvPr>
        </p:nvSpPr>
        <p:spPr>
          <a:xfrm>
            <a:off x="6172200" y="685800"/>
            <a:ext cx="2971800" cy="6172200"/>
          </a:xfrm>
          <a:solidFill>
            <a:schemeClr val="bg1">
              <a:alpha val="58823"/>
            </a:schemeClr>
          </a:solidFill>
        </p:spPr>
        <p:txBody>
          <a:bodyPr tIns="182880"/>
          <a:lstStyle/>
          <a:p>
            <a:pPr marL="590550" indent="-590550" eaLnBrk="1" hangingPunct="1">
              <a:lnSpc>
                <a:spcPct val="90000"/>
              </a:lnSpc>
              <a:buClr>
                <a:schemeClr val="tx1"/>
              </a:buClr>
            </a:pPr>
            <a:r>
              <a:rPr lang="en-US" sz="3200" b="0" dirty="0"/>
              <a:t>You want to set an example &amp; show others how it is done</a:t>
            </a:r>
          </a:p>
          <a:p>
            <a:pPr marL="590550" indent="-590550" eaLnBrk="1" hangingPunct="1">
              <a:lnSpc>
                <a:spcPct val="90000"/>
              </a:lnSpc>
              <a:buClr>
                <a:schemeClr val="tx1"/>
              </a:buClr>
            </a:pPr>
            <a:r>
              <a:rPr lang="en-US" sz="3200" b="0" dirty="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it would mean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a:t>Faith</a:t>
            </a:r>
          </a:p>
        </p:txBody>
      </p:sp>
    </p:spTree>
    <p:extLst>
      <p:ext uri="{BB962C8B-B14F-4D97-AF65-F5344CB8AC3E}">
        <p14:creationId xmlns:p14="http://schemas.microsoft.com/office/powerpoint/2010/main" val="3644797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anim calcmode="lin" valueType="num">
                                      <p:cBhvr additive="base">
                                        <p:cTn id="19"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xEl>
                                              <p:pRg st="0" end="0"/>
                                            </p:txEl>
                                          </p:spTgt>
                                        </p:tgtEl>
                                        <p:attrNameLst>
                                          <p:attrName>style.visibility</p:attrName>
                                        </p:attrNameLst>
                                      </p:cBhvr>
                                      <p:to>
                                        <p:strVal val="visible"/>
                                      </p:to>
                                    </p:set>
                                    <p:anim calcmode="lin" valueType="num">
                                      <p:cBhvr additive="base">
                                        <p:cTn id="25"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1" end="1"/>
                                            </p:txEl>
                                          </p:spTgt>
                                        </p:tgtEl>
                                        <p:attrNameLst>
                                          <p:attrName>style.visibility</p:attrName>
                                        </p:attrNameLst>
                                      </p:cBhvr>
                                      <p:to>
                                        <p:strVal val="visible"/>
                                      </p:to>
                                    </p:set>
                                    <p:anim calcmode="lin" valueType="num">
                                      <p:cBhvr additive="base">
                                        <p:cTn id="31"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0"/>
            <a:ext cx="9144000" cy="609600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961156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10200"/>
            <a:ext cx="9144000" cy="1447800"/>
          </a:xfrm>
          <a:prstGeom prst="rect">
            <a:avLst/>
          </a:prstGeom>
          <a:noFill/>
        </p:spPr>
        <p:txBody>
          <a:bodyPr wrap="square" lIns="0" tIns="0" rIns="0" bIns="0">
            <a:noAutofit/>
          </a:bodyPr>
          <a:lstStyle/>
          <a:p>
            <a:pPr marL="0" marR="0" algn="ctr">
              <a:lnSpc>
                <a:spcPts val="7200"/>
              </a:lnSpc>
              <a:spcBef>
                <a:spcPts val="0"/>
              </a:spcBef>
              <a:spcAft>
                <a:spcPts val="0"/>
              </a:spcAft>
            </a:pPr>
            <a:r>
              <a:rPr lang="en-US" sz="8000" b="1" dirty="0">
                <a:latin typeface="+mn-lt"/>
                <a:ea typeface="Calibri" panose="020F0502020204030204" pitchFamily="34" charset="0"/>
                <a:cs typeface="Aharoni" panose="02010803020104030203" pitchFamily="2" charset="-79"/>
              </a:rPr>
              <a:t>Welcome All</a:t>
            </a:r>
            <a:endParaRPr lang="en-US" sz="8000" b="1" dirty="0">
              <a:latin typeface="+mn-lt"/>
              <a:ea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000"/>
          <a:stretch/>
        </p:blipFill>
        <p:spPr>
          <a:xfrm>
            <a:off x="109112" y="0"/>
            <a:ext cx="8925775" cy="5029200"/>
          </a:xfrm>
          <a:prstGeom prst="rect">
            <a:avLst/>
          </a:prstGeom>
        </p:spPr>
      </p:pic>
    </p:spTree>
    <p:extLst>
      <p:ext uri="{BB962C8B-B14F-4D97-AF65-F5344CB8AC3E}">
        <p14:creationId xmlns:p14="http://schemas.microsoft.com/office/powerpoint/2010/main" val="263435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4">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a:t>Three Important Questions</a:t>
            </a:r>
            <a:endParaRPr lang="en-US" sz="3200" b="1" dirty="0"/>
          </a:p>
          <a:p>
            <a:pPr eaLnBrk="1" hangingPunct="1">
              <a:lnSpc>
                <a:spcPct val="80000"/>
              </a:lnSpc>
              <a:buClr>
                <a:srgbClr val="F5F5F5"/>
              </a:buClr>
            </a:pPr>
            <a:endParaRPr lang="en-US" sz="900" dirty="0"/>
          </a:p>
          <a:p>
            <a:pPr eaLnBrk="1" hangingPunct="1">
              <a:lnSpc>
                <a:spcPct val="80000"/>
              </a:lnSpc>
              <a:buClr>
                <a:srgbClr val="F5F5F5"/>
              </a:buClr>
            </a:pPr>
            <a:r>
              <a:rPr lang="en-US" sz="3200" b="1" dirty="0"/>
              <a:t>Do you want to know Jesus as your Savior right now?</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He died to save you from your sins &amp; that He rose from the dead? </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that He is here, waiting to save you right now?</a:t>
            </a:r>
            <a:r>
              <a:rPr lang="en-US" sz="3200" dirty="0"/>
              <a:t> </a:t>
            </a:r>
          </a:p>
        </p:txBody>
      </p:sp>
      <p:pic>
        <p:nvPicPr>
          <p:cNvPr id="1026" name="Picture 2" descr="http://2.bp.blogspot.com/-hRYmUc3XEAA/UHBTVCLCBXI/AAAAAAAAEDQ/zszKIJ9k6Y8/s1600/prayer.jpg">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1000"/>
                                        <p:tgtEl>
                                          <p:spTgt spid="11267">
                                            <p:txEl>
                                              <p:pRg st="4" end="4"/>
                                            </p:txEl>
                                          </p:spTgt>
                                        </p:tgtEl>
                                      </p:cBhvr>
                                    </p:animEffect>
                                    <p:anim calcmode="lin" valueType="num">
                                      <p:cBhvr>
                                        <p:cTn id="1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Effect transition="in" filter="fade">
                                      <p:cBhvr>
                                        <p:cTn id="23" dur="1000"/>
                                        <p:tgtEl>
                                          <p:spTgt spid="11267">
                                            <p:txEl>
                                              <p:pRg st="6" end="6"/>
                                            </p:txEl>
                                          </p:spTgt>
                                        </p:tgtEl>
                                      </p:cBhvr>
                                    </p:animEffect>
                                    <p:anim calcmode="lin" valueType="num">
                                      <p:cBhvr>
                                        <p:cTn id="24"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a:t>The Prayer of a Sinner Turning to Jesus</a:t>
            </a:r>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a:t>Dear Jesus, I know that I have sinned against You and that my sins separate me from You. </a:t>
            </a:r>
          </a:p>
          <a:p>
            <a:pPr>
              <a:buClr>
                <a:schemeClr val="tx1"/>
              </a:buClr>
              <a:buFont typeface="Wingdings" pitchFamily="2" charset="2"/>
              <a:buChar char="v"/>
            </a:pPr>
            <a:r>
              <a:rPr lang="en-US" dirty="0"/>
              <a:t>I am truly sorry. </a:t>
            </a:r>
          </a:p>
          <a:p>
            <a:pPr>
              <a:buClr>
                <a:schemeClr val="tx1"/>
              </a:buClr>
              <a:buFont typeface="Wingdings" pitchFamily="2" charset="2"/>
              <a:buChar char="v"/>
            </a:pPr>
            <a:r>
              <a:rPr lang="en-US" dirty="0"/>
              <a:t>Right now, I turn away from my sinful past .</a:t>
            </a:r>
          </a:p>
          <a:p>
            <a:pPr>
              <a:buClr>
                <a:schemeClr val="tx1"/>
              </a:buClr>
              <a:buFont typeface="Wingdings" pitchFamily="2" charset="2"/>
              <a:buChar char="v"/>
            </a:pPr>
            <a:r>
              <a:rPr lang="en-US" dirty="0"/>
              <a:t>Please forgive me, and help me to keep from sin. </a:t>
            </a:r>
          </a:p>
          <a:p>
            <a:pPr>
              <a:buClr>
                <a:schemeClr val="tx1"/>
              </a:buClr>
              <a:buFont typeface="Wingdings" pitchFamily="2" charset="2"/>
              <a:buChar char="v"/>
            </a:pPr>
            <a:r>
              <a:rPr lang="en-US" dirty="0"/>
              <a:t>I believe You died for my sins.</a:t>
            </a:r>
          </a:p>
          <a:p>
            <a:pPr>
              <a:buClr>
                <a:schemeClr val="tx1"/>
              </a:buClr>
              <a:buFont typeface="Wingdings" pitchFamily="2" charset="2"/>
              <a:buChar char="v"/>
            </a:pPr>
            <a:r>
              <a:rPr lang="en-US" dirty="0"/>
              <a:t>I Believe You rose from the dead,  you are alive, and you hear this prayer from my heart. </a:t>
            </a:r>
          </a:p>
          <a:p>
            <a:pPr>
              <a:buClr>
                <a:schemeClr val="tx1"/>
              </a:buClr>
              <a:buFont typeface="Wingdings" pitchFamily="2" charset="2"/>
              <a:buChar char="v"/>
            </a:pPr>
            <a:r>
              <a:rPr lang="en-US" dirty="0"/>
              <a:t>I invite You Jesus to be both my Savior and the Lord of my life.</a:t>
            </a:r>
          </a:p>
          <a:p>
            <a:pPr>
              <a:buClr>
                <a:schemeClr val="tx1"/>
              </a:buClr>
              <a:buFont typeface="Wingdings" pitchFamily="2" charset="2"/>
              <a:buChar char="v"/>
            </a:pPr>
            <a:r>
              <a:rPr lang="en-US" dirty="0"/>
              <a:t>I want You to rule my life from now on.</a:t>
            </a:r>
          </a:p>
          <a:p>
            <a:endParaRPr lang="en-US" dirty="0"/>
          </a:p>
        </p:txBody>
      </p:sp>
    </p:spTree>
    <p:custDataLst>
      <p:tags r:id="rId1"/>
    </p:custDataLst>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a:t>“But some people did accept him. They believed in him, and he gave them the right to become children of God.”</a:t>
            </a:r>
            <a:r>
              <a:rPr lang="en-US" sz="2700" dirty="0"/>
              <a:t> </a:t>
            </a:r>
          </a:p>
          <a:p>
            <a:pPr algn="r" eaLnBrk="1" hangingPunct="1">
              <a:buFont typeface="Wingdings" pitchFamily="2" charset="2"/>
              <a:buNone/>
            </a:pPr>
            <a:r>
              <a:rPr lang="en-US" sz="2300" dirty="0"/>
              <a:t>John 1:12</a:t>
            </a:r>
            <a:r>
              <a:rPr lang="en-US" sz="2700" dirty="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343400" y="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304800"/>
            <a:ext cx="3908790" cy="6934200"/>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2743200" y="3429000"/>
            <a:ext cx="6400800" cy="3429000"/>
          </a:xfrm>
          <a:solidFill>
            <a:schemeClr val="bg1">
              <a:alpha val="69019"/>
            </a:schemeClr>
          </a:solidFill>
          <a:effectLst>
            <a:softEdge rad="127000"/>
          </a:effectLst>
        </p:spPr>
        <p:txBody>
          <a:bodyPr/>
          <a:lstStyle/>
          <a:p>
            <a:pPr eaLnBrk="1" hangingPunct="1">
              <a:lnSpc>
                <a:spcPct val="90000"/>
              </a:lnSpc>
              <a:buClr>
                <a:schemeClr val="tx1"/>
              </a:buClr>
            </a:pPr>
            <a:r>
              <a:rPr lang="en-US" sz="3200" b="1" dirty="0"/>
              <a:t>What did you learn today?</a:t>
            </a:r>
          </a:p>
          <a:p>
            <a:pPr eaLnBrk="1" hangingPunct="1">
              <a:lnSpc>
                <a:spcPct val="90000"/>
              </a:lnSpc>
              <a:buClr>
                <a:schemeClr val="tx1"/>
              </a:buClr>
            </a:pPr>
            <a:r>
              <a:rPr lang="en-US" sz="3200" dirty="0"/>
              <a:t>What about </a:t>
            </a:r>
            <a:r>
              <a:rPr lang="en-US" sz="3200"/>
              <a:t>Seeing Jesus?</a:t>
            </a:r>
            <a:endParaRPr lang="en-US" sz="3200" b="1" dirty="0"/>
          </a:p>
          <a:p>
            <a:pPr eaLnBrk="1" hangingPunct="1">
              <a:lnSpc>
                <a:spcPct val="90000"/>
              </a:lnSpc>
              <a:buClr>
                <a:schemeClr val="tx1"/>
              </a:buClr>
            </a:pPr>
            <a:r>
              <a:rPr lang="en-US" sz="3200" b="1" dirty="0"/>
              <a:t>What have you </a:t>
            </a:r>
            <a:r>
              <a:rPr lang="en-US" sz="3200" dirty="0"/>
              <a:t>b</a:t>
            </a:r>
            <a:r>
              <a:rPr lang="en-US" sz="3200" b="1" dirty="0"/>
              <a:t>een thinking about God lately?</a:t>
            </a:r>
          </a:p>
          <a:p>
            <a:pPr eaLnBrk="1" hangingPunct="1">
              <a:lnSpc>
                <a:spcPct val="90000"/>
              </a:lnSpc>
              <a:buClr>
                <a:schemeClr val="tx1"/>
              </a:buClr>
            </a:pPr>
            <a:r>
              <a:rPr lang="en-US" sz="3200" b="1" dirty="0"/>
              <a:t>What do you want to tell others about Jesus?</a:t>
            </a:r>
          </a:p>
        </p:txBody>
      </p:sp>
      <p:sp>
        <p:nvSpPr>
          <p:cNvPr id="14341" name="Rectangle 5"/>
          <p:cNvSpPr>
            <a:spLocks noChangeArrowheads="1"/>
          </p:cNvSpPr>
          <p:nvPr/>
        </p:nvSpPr>
        <p:spPr bwMode="auto">
          <a:xfrm>
            <a:off x="152400" y="212363"/>
            <a:ext cx="2743200" cy="6509474"/>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bIns="0" anchor="ctr">
            <a:spAutoFit/>
          </a:bodyPr>
          <a:lstStyle/>
          <a:p>
            <a:r>
              <a:rPr lang="en-US" sz="3600" b="1" dirty="0">
                <a:latin typeface="Arial" charset="0"/>
              </a:rPr>
              <a:t>“If you openly say, ‘Jesus is Lord’ and believe in your heart that God raised him from death, you will be saved.”</a:t>
            </a:r>
            <a:r>
              <a:rPr lang="en-US" b="1" dirty="0">
                <a:latin typeface="Arial" charset="0"/>
              </a:rPr>
              <a:t> </a:t>
            </a:r>
          </a:p>
          <a:p>
            <a:pPr algn="r"/>
            <a:r>
              <a:rPr lang="en-US" sz="2000" b="1" dirty="0">
                <a:latin typeface="Arial" charset="0"/>
              </a:rPr>
              <a:t>Rom. 10:9</a:t>
            </a:r>
            <a:r>
              <a:rPr lang="en-US" sz="2400" b="1" dirty="0">
                <a:latin typeface="Arial" charset="0"/>
              </a:rPr>
              <a:t> </a:t>
            </a:r>
          </a:p>
        </p:txBody>
      </p:sp>
    </p:spTree>
    <p:extLst>
      <p:ext uri="{BB962C8B-B14F-4D97-AF65-F5344CB8AC3E}">
        <p14:creationId xmlns:p14="http://schemas.microsoft.com/office/powerpoint/2010/main" val="1183718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 calcmode="lin" valueType="num">
                                      <p:cBhvr additive="base">
                                        <p:cTn id="25"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12000" contrast="20000"/>
                    </a14:imgEffect>
                  </a14:imgLayer>
                </a14:imgProps>
              </a:ext>
              <a:ext uri="{28A0092B-C50C-407E-A947-70E740481C1C}">
                <a14:useLocalDpi xmlns:a14="http://schemas.microsoft.com/office/drawing/2010/main" val="0"/>
              </a:ext>
            </a:extLst>
          </a:blip>
          <a:srcRect l="21629" r="6828"/>
          <a:stretch/>
        </p:blipFill>
        <p:spPr>
          <a:xfrm>
            <a:off x="0" y="-8467"/>
            <a:ext cx="9153676" cy="6858000"/>
          </a:xfrm>
          <a:prstGeom prst="rect">
            <a:avLst/>
          </a:prstGeom>
        </p:spPr>
      </p:pic>
      <p:sp>
        <p:nvSpPr>
          <p:cNvPr id="4" name="Rectangle 3"/>
          <p:cNvSpPr/>
          <p:nvPr/>
        </p:nvSpPr>
        <p:spPr>
          <a:xfrm>
            <a:off x="457200" y="457200"/>
            <a:ext cx="2743200" cy="6400800"/>
          </a:xfrm>
          <a:prstGeom prst="rect">
            <a:avLst/>
          </a:prstGeom>
          <a:noFill/>
          <a:effectLst>
            <a:glow rad="279400">
              <a:schemeClr val="accent1">
                <a:alpha val="82000"/>
              </a:schemeClr>
            </a:glow>
          </a:effectLst>
        </p:spPr>
        <p:txBody>
          <a:bodyPr wrap="square" lIns="0" tIns="0" rIns="0" bIns="0">
            <a:noAutofit/>
          </a:bodyPr>
          <a:lstStyle/>
          <a:p>
            <a:pPr marL="0" marR="0">
              <a:lnSpc>
                <a:spcPts val="6200"/>
              </a:lnSpc>
              <a:spcBef>
                <a:spcPts val="0"/>
              </a:spcBef>
              <a:spcAft>
                <a:spcPts val="0"/>
              </a:spcAft>
            </a:pPr>
            <a:r>
              <a:rPr lang="en-US" sz="6000" b="1" dirty="0">
                <a:ln>
                  <a:solidFill>
                    <a:schemeClr val="bg1"/>
                  </a:solidFill>
                </a:ln>
                <a:solidFill>
                  <a:srgbClr val="643200"/>
                </a:solidFill>
                <a:effectLst>
                  <a:glow rad="127000">
                    <a:srgbClr val="FFFF00"/>
                  </a:glow>
                </a:effectLst>
                <a:latin typeface="+mn-lt"/>
                <a:ea typeface="Calibri" panose="020F0502020204030204" pitchFamily="34" charset="0"/>
                <a:cs typeface="Aharoni" panose="02010803020104030203" pitchFamily="2" charset="-79"/>
              </a:rPr>
              <a:t>Let’s Close in Prayer</a:t>
            </a: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06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dirty="0">
                <a:latin typeface="Arial" charset="0"/>
                <a:hlinkClick r:id="rId7"/>
              </a:rPr>
              <a:t>http://campaignkerusso.org/?p=5210</a:t>
            </a:r>
            <a:r>
              <a:rPr lang="en-US" sz="2400" b="1" dirty="0">
                <a:latin typeface="Arial" charset="0"/>
              </a:rPr>
              <a:t> </a:t>
            </a:r>
          </a:p>
          <a:p>
            <a:pPr algn="ct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259947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chemeClr val="tx1"/>
          </a:solidFill>
        </p:spPr>
        <p:txBody>
          <a:bodyPr wrap="square" lIns="0" tIns="0" rIns="0" bIns="0">
            <a:noAutofit/>
          </a:bodyPr>
          <a:lstStyle/>
          <a:p>
            <a:pPr marL="0" marR="0" algn="ctr">
              <a:lnSpc>
                <a:spcPts val="7200"/>
              </a:lnSpc>
              <a:spcBef>
                <a:spcPts val="0"/>
              </a:spcBef>
              <a:spcAft>
                <a:spcPts val="0"/>
              </a:spcAft>
            </a:pPr>
            <a:r>
              <a:rPr lang="en-US" sz="6000" b="1" dirty="0">
                <a:solidFill>
                  <a:schemeClr val="bg1"/>
                </a:solidFill>
                <a:latin typeface="+mn-lt"/>
                <a:ea typeface="Calibri" panose="020F0502020204030204" pitchFamily="34" charset="0"/>
                <a:cs typeface="Aharoni" panose="02010803020104030203" pitchFamily="2" charset="-79"/>
              </a:rPr>
              <a:t>Let’s Begin with Prayer</a:t>
            </a:r>
            <a:endParaRPr lang="en-US" sz="6000" b="1" dirty="0">
              <a:solidFill>
                <a:schemeClr val="bg1"/>
              </a:solidFill>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067800" cy="5410200"/>
          </a:xfrm>
          <a:prstGeom prst="rect">
            <a:avLst/>
          </a:prstGeom>
        </p:spPr>
      </p:pic>
    </p:spTree>
    <p:extLst>
      <p:ext uri="{BB962C8B-B14F-4D97-AF65-F5344CB8AC3E}">
        <p14:creationId xmlns:p14="http://schemas.microsoft.com/office/powerpoint/2010/main" val="7686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ur-Eyes-On-Jesu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
                    </a14:imgEffect>
                    <a14:imgEffect>
                      <a14:colorTemperature colorTemp="9998"/>
                    </a14:imgEffect>
                    <a14:imgEffect>
                      <a14:saturation sat="254000"/>
                    </a14:imgEffect>
                    <a14:imgEffect>
                      <a14:brightnessContrast bright="8000" contrast="-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reflection blurRad="6350" stA="50000" endA="300" endPos="90000" dist="50800" dir="5400000" sy="-100000" algn="bl" rotWithShape="0"/>
            <a:softEdge rad="520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0" y="4495800"/>
            <a:ext cx="9144000" cy="1524000"/>
          </a:xfrm>
          <a:solidFill>
            <a:schemeClr val="bg1">
              <a:alpha val="27000"/>
            </a:schemeClr>
          </a:solidFill>
          <a:effectLst>
            <a:softEdge rad="165100"/>
          </a:effectLst>
        </p:spPr>
        <p:txBody>
          <a:bodyPr/>
          <a:lstStyle/>
          <a:p>
            <a:pPr eaLnBrk="1" hangingPunct="1"/>
            <a:r>
              <a:rPr lang="en-US" dirty="0">
                <a:effectLst>
                  <a:glow rad="101600">
                    <a:schemeClr val="bg1">
                      <a:alpha val="94000"/>
                    </a:schemeClr>
                  </a:glow>
                </a:effectLst>
              </a:rPr>
              <a:t>When We See Jesus</a:t>
            </a:r>
            <a:br>
              <a:rPr lang="en-US" dirty="0">
                <a:effectLst>
                  <a:glow rad="101600">
                    <a:schemeClr val="bg1">
                      <a:alpha val="94000"/>
                    </a:schemeClr>
                  </a:glow>
                </a:effectLst>
              </a:rPr>
            </a:br>
            <a:r>
              <a:rPr lang="en-US" dirty="0">
                <a:effectLst>
                  <a:glow rad="101600">
                    <a:schemeClr val="bg1">
                      <a:alpha val="94000"/>
                    </a:schemeClr>
                  </a:glow>
                </a:effectLst>
              </a:rPr>
              <a:t>Pt. 1 - COMFORT </a:t>
            </a:r>
          </a:p>
        </p:txBody>
      </p:sp>
    </p:spTree>
    <p:extLst>
      <p:ext uri="{BB962C8B-B14F-4D97-AF65-F5344CB8AC3E}">
        <p14:creationId xmlns:p14="http://schemas.microsoft.com/office/powerpoint/2010/main" val="23794719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When We See Jesus</a:t>
            </a:r>
            <a:br>
              <a:rPr lang="en-US" sz="4400" dirty="0"/>
            </a:br>
            <a:br>
              <a:rPr lang="en-US" sz="4400" dirty="0"/>
            </a:br>
            <a:r>
              <a:rPr lang="en-US" sz="4400" dirty="0"/>
              <a:t>Download Here:</a:t>
            </a:r>
          </a:p>
          <a:p>
            <a:pPr marL="0" indent="0" algn="ctr">
              <a:buNone/>
            </a:pPr>
            <a:r>
              <a:rPr lang="en-US" dirty="0">
                <a:hlinkClick r:id="rId2"/>
              </a:rPr>
              <a:t>http://youtu.be/M5jytluF9V4</a:t>
            </a:r>
            <a:r>
              <a:rPr lang="en-US" dirty="0"/>
              <a:t> </a:t>
            </a:r>
          </a:p>
        </p:txBody>
      </p:sp>
      <p:sp>
        <p:nvSpPr>
          <p:cNvPr id="4" name="Title 1"/>
          <p:cNvSpPr>
            <a:spLocks noGrp="1"/>
          </p:cNvSpPr>
          <p:nvPr>
            <p:ph type="title"/>
          </p:nvPr>
        </p:nvSpPr>
        <p:spPr>
          <a:xfrm>
            <a:off x="-33867" y="0"/>
            <a:ext cx="9144000" cy="914400"/>
          </a:xfrm>
        </p:spPr>
        <p:txBody>
          <a:bodyPr/>
          <a:lstStyle/>
          <a:p>
            <a:r>
              <a:rPr lang="en-US" sz="3600" dirty="0">
                <a:solidFill>
                  <a:schemeClr val="tx1"/>
                </a:solidFill>
              </a:rPr>
              <a:t>Song: </a:t>
            </a:r>
            <a:r>
              <a:rPr lang="en-US" sz="3600" dirty="0"/>
              <a:t>When We See Jesus</a:t>
            </a:r>
          </a:p>
        </p:txBody>
      </p:sp>
    </p:spTree>
    <p:extLst>
      <p:ext uri="{BB962C8B-B14F-4D97-AF65-F5344CB8AC3E}">
        <p14:creationId xmlns:p14="http://schemas.microsoft.com/office/powerpoint/2010/main" val="32375392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457200"/>
            <a:ext cx="4800600" cy="3276600"/>
          </a:xfrm>
        </p:spPr>
        <p:txBody>
          <a:bodyPr/>
          <a:lstStyle/>
          <a:p>
            <a:pPr marL="0" indent="0">
              <a:buNone/>
            </a:pPr>
            <a:r>
              <a:rPr lang="en-US" sz="4400" dirty="0"/>
              <a:t>Hearing Jesus creates FAITH in believers and…</a:t>
            </a:r>
          </a:p>
        </p:txBody>
      </p:sp>
      <p:sp>
        <p:nvSpPr>
          <p:cNvPr id="4" name="Content Placeholder 3"/>
          <p:cNvSpPr>
            <a:spLocks noGrp="1"/>
          </p:cNvSpPr>
          <p:nvPr>
            <p:ph sz="half" idx="2"/>
          </p:nvPr>
        </p:nvSpPr>
        <p:spPr>
          <a:xfrm>
            <a:off x="-6485" y="3733800"/>
            <a:ext cx="4654685" cy="3124200"/>
          </a:xfrm>
        </p:spPr>
        <p:txBody>
          <a:bodyPr/>
          <a:lstStyle/>
          <a:p>
            <a:pPr marL="0" indent="0">
              <a:buNone/>
            </a:pPr>
            <a:r>
              <a:rPr lang="en-US" sz="4800" dirty="0"/>
              <a:t>SEEING Jesus can give us COMFORT</a:t>
            </a:r>
          </a:p>
        </p:txBody>
      </p:sp>
      <p:pic>
        <p:nvPicPr>
          <p:cNvPr id="5" name="Picture 2" descr="http://learnplaying.com/pre/v0/wp-content/uploads/2013/03/eyeear.png">
            <a:extLst>
              <a:ext uri="{FF2B5EF4-FFF2-40B4-BE49-F238E27FC236}">
                <a16:creationId xmlns:a16="http://schemas.microsoft.com/office/drawing/2014/main" id="{CD07D567-A64D-4748-BBA9-8807755CBA4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9000"/>
                    </a14:imgEffect>
                    <a14:imgEffect>
                      <a14:colorTemperature colorTemp="8162"/>
                    </a14:imgEffect>
                    <a14:imgEffect>
                      <a14:saturation sat="280000"/>
                    </a14:imgEffect>
                    <a14:imgEffect>
                      <a14:brightnessContrast bright="-8000" contrast="11000"/>
                    </a14:imgEffect>
                  </a14:imgLayer>
                </a14:imgProps>
              </a:ext>
              <a:ext uri="{28A0092B-C50C-407E-A947-70E740481C1C}">
                <a14:useLocalDpi xmlns:a14="http://schemas.microsoft.com/office/drawing/2010/main" val="0"/>
              </a:ext>
            </a:extLst>
          </a:blip>
          <a:srcRect l="31153" b="36710"/>
          <a:stretch/>
        </p:blipFill>
        <p:spPr bwMode="auto">
          <a:xfrm>
            <a:off x="5257800" y="0"/>
            <a:ext cx="3457957" cy="434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learnplaying.com/pre/v0/wp-content/uploads/2013/03/eyeear.png">
            <a:extLst>
              <a:ext uri="{FF2B5EF4-FFF2-40B4-BE49-F238E27FC236}">
                <a16:creationId xmlns:a16="http://schemas.microsoft.com/office/drawing/2014/main" id="{781FCD17-E238-41CC-AFA7-2077C66CDCA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9000"/>
                    </a14:imgEffect>
                    <a14:imgEffect>
                      <a14:colorTemperature colorTemp="8162"/>
                    </a14:imgEffect>
                    <a14:imgEffect>
                      <a14:saturation sat="280000"/>
                    </a14:imgEffect>
                    <a14:imgEffect>
                      <a14:brightnessContrast bright="-8000" contrast="11000"/>
                    </a14:imgEffect>
                  </a14:imgLayer>
                </a14:imgProps>
              </a:ext>
              <a:ext uri="{28A0092B-C50C-407E-A947-70E740481C1C}">
                <a14:useLocalDpi xmlns:a14="http://schemas.microsoft.com/office/drawing/2010/main" val="0"/>
              </a:ext>
            </a:extLst>
          </a:blip>
          <a:srcRect t="63522" b="-162"/>
          <a:stretch/>
        </p:blipFill>
        <p:spPr bwMode="auto">
          <a:xfrm>
            <a:off x="3693042" y="4343401"/>
            <a:ext cx="5022715"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55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69903129-blindfold"/>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7000"/>
                    </a14:imgEffect>
                    <a14:imgEffect>
                      <a14:colorTemperature colorTemp="8411"/>
                    </a14:imgEffect>
                    <a14:imgEffect>
                      <a14:saturation sat="270000"/>
                    </a14:imgEffect>
                    <a14:imgEffect>
                      <a14:brightnessContrast contrast="46000"/>
                    </a14:imgEffect>
                  </a14:imgLayer>
                </a14:imgProps>
              </a:ext>
              <a:ext uri="{28A0092B-C50C-407E-A947-70E740481C1C}">
                <a14:useLocalDpi xmlns:a14="http://schemas.microsoft.com/office/drawing/2010/main" val="0"/>
              </a:ext>
            </a:extLst>
          </a:blip>
          <a:srcRect/>
          <a:stretch>
            <a:fillRect/>
          </a:stretch>
        </p:blipFill>
        <p:spPr>
          <a:xfrm>
            <a:off x="0" y="0"/>
            <a:ext cx="5124450" cy="4038600"/>
          </a:xfrm>
          <a:noFill/>
          <a:effectLst>
            <a:glow rad="101600">
              <a:schemeClr val="bg1">
                <a:alpha val="3000"/>
              </a:schemeClr>
            </a:glow>
            <a:outerShdw dist="35921" dir="2700000" algn="ctr" rotWithShape="0">
              <a:srgbClr val="808080"/>
            </a:outerShdw>
            <a:softEdge rad="1041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4495800" y="0"/>
            <a:ext cx="4648200" cy="1676400"/>
          </a:xfrm>
          <a:solidFill>
            <a:schemeClr val="bg1"/>
          </a:solidFill>
        </p:spPr>
        <p:txBody>
          <a:bodyPr/>
          <a:lstStyle/>
          <a:p>
            <a:pPr algn="ctr" eaLnBrk="1" hangingPunct="1"/>
            <a:r>
              <a:rPr lang="en-US"/>
              <a:t>The William Montague Dyke Story</a:t>
            </a:r>
          </a:p>
        </p:txBody>
      </p:sp>
      <p:sp>
        <p:nvSpPr>
          <p:cNvPr id="7172" name="Rectangle 4"/>
          <p:cNvSpPr>
            <a:spLocks noChangeArrowheads="1"/>
          </p:cNvSpPr>
          <p:nvPr/>
        </p:nvSpPr>
        <p:spPr bwMode="auto">
          <a:xfrm>
            <a:off x="0" y="3124200"/>
            <a:ext cx="9144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200">
                <a:latin typeface="Arial" charset="0"/>
              </a:rPr>
              <a:t> </a:t>
            </a:r>
            <a:r>
              <a:rPr lang="en-US" sz="3100">
                <a:latin typeface="Arial" charset="0"/>
              </a:rPr>
              <a:t> </a:t>
            </a:r>
          </a:p>
        </p:txBody>
      </p:sp>
      <p:sp>
        <p:nvSpPr>
          <p:cNvPr id="7173" name="Rectangle 5"/>
          <p:cNvSpPr>
            <a:spLocks noChangeArrowheads="1"/>
          </p:cNvSpPr>
          <p:nvPr/>
        </p:nvSpPr>
        <p:spPr bwMode="auto">
          <a:xfrm>
            <a:off x="0" y="4038600"/>
            <a:ext cx="9144000" cy="2819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200" dirty="0">
                <a:latin typeface="Arial" charset="0"/>
              </a:rPr>
              <a:t>   from a university in England with high honors. While he was in school, he fell in love with the daughter of a high-ranking British naval officer, and they became engaged. Not long before the wedding, William had eye surgery in the hope that the operation would restore his sight. If it failed, he would remain… </a:t>
            </a:r>
            <a:r>
              <a:rPr lang="en-US" sz="3200" dirty="0">
                <a:latin typeface="Arial" charset="0"/>
                <a:sym typeface="Wingdings" pitchFamily="2" charset="2"/>
              </a:rPr>
              <a:t></a:t>
            </a:r>
            <a:r>
              <a:rPr lang="en-US" sz="3200" dirty="0">
                <a:latin typeface="Arial" charset="0"/>
              </a:rPr>
              <a:t>  </a:t>
            </a:r>
          </a:p>
        </p:txBody>
      </p:sp>
      <p:sp>
        <p:nvSpPr>
          <p:cNvPr id="7174" name="Rectangle 6"/>
          <p:cNvSpPr>
            <a:spLocks noChangeArrowheads="1"/>
          </p:cNvSpPr>
          <p:nvPr/>
        </p:nvSpPr>
        <p:spPr bwMode="auto">
          <a:xfrm>
            <a:off x="4572000" y="1676400"/>
            <a:ext cx="4572000" cy="2362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200" dirty="0">
                <a:latin typeface="Arial" charset="0"/>
              </a:rPr>
              <a:t>   When William Montague Dyke was ten years old, he was blinded in an accident. </a:t>
            </a:r>
            <a:r>
              <a:rPr lang="en-US" sz="3100" dirty="0">
                <a:latin typeface="Arial" charset="0"/>
              </a:rPr>
              <a:t>Despite his disability, William </a:t>
            </a:r>
            <a:r>
              <a:rPr lang="en-US" sz="3200" dirty="0">
                <a:latin typeface="Arial" charset="0"/>
              </a:rPr>
              <a:t>graduated</a:t>
            </a:r>
          </a:p>
        </p:txBody>
      </p:sp>
    </p:spTree>
    <p:extLst>
      <p:ext uri="{BB962C8B-B14F-4D97-AF65-F5344CB8AC3E}">
        <p14:creationId xmlns:p14="http://schemas.microsoft.com/office/powerpoint/2010/main" val="26825457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4495800" y="0"/>
            <a:ext cx="4648200" cy="1676400"/>
          </a:xfrm>
          <a:solidFill>
            <a:schemeClr val="bg1"/>
          </a:solidFill>
        </p:spPr>
        <p:txBody>
          <a:bodyPr/>
          <a:lstStyle/>
          <a:p>
            <a:pPr algn="ctr" eaLnBrk="1" hangingPunct="1"/>
            <a:r>
              <a:rPr lang="en-US"/>
              <a:t>The William Montague Dyke Story </a:t>
            </a:r>
            <a:r>
              <a:rPr lang="en-US" sz="3200"/>
              <a:t>cont.</a:t>
            </a:r>
          </a:p>
        </p:txBody>
      </p:sp>
      <p:sp>
        <p:nvSpPr>
          <p:cNvPr id="8196" name="Rectangle 4"/>
          <p:cNvSpPr>
            <a:spLocks noChangeArrowheads="1"/>
          </p:cNvSpPr>
          <p:nvPr/>
        </p:nvSpPr>
        <p:spPr bwMode="auto">
          <a:xfrm>
            <a:off x="0" y="3124200"/>
            <a:ext cx="9144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200">
                <a:latin typeface="Arial" charset="0"/>
              </a:rPr>
              <a:t> </a:t>
            </a:r>
            <a:r>
              <a:rPr lang="en-US" sz="3100">
                <a:latin typeface="Arial" charset="0"/>
              </a:rPr>
              <a:t> </a:t>
            </a:r>
          </a:p>
        </p:txBody>
      </p:sp>
      <p:sp>
        <p:nvSpPr>
          <p:cNvPr id="8197" name="Rectangle 5"/>
          <p:cNvSpPr>
            <a:spLocks noChangeArrowheads="1"/>
          </p:cNvSpPr>
          <p:nvPr/>
        </p:nvSpPr>
        <p:spPr bwMode="auto">
          <a:xfrm>
            <a:off x="0" y="4038600"/>
            <a:ext cx="9144000" cy="2819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100" dirty="0">
                <a:latin typeface="Arial" charset="0"/>
              </a:rPr>
              <a:t>   </a:t>
            </a:r>
            <a:r>
              <a:rPr lang="en-US" sz="3200" dirty="0">
                <a:latin typeface="Arial" charset="0"/>
              </a:rPr>
              <a:t>successful, he wanted the first person he saw to be his new bride. The wedding day arrived. The many guests—including royalty, cabinet members, and distinguished men and women of society—assembled together to witness the exchange of vows. William’s father, Sir William Hart Dyke, and the doctor who performed… </a:t>
            </a:r>
            <a:r>
              <a:rPr lang="en-US" sz="3200" dirty="0">
                <a:latin typeface="Arial" charset="0"/>
                <a:sym typeface="Wingdings" pitchFamily="2" charset="2"/>
              </a:rPr>
              <a:t></a:t>
            </a:r>
            <a:r>
              <a:rPr lang="en-US" sz="3200" dirty="0">
                <a:latin typeface="Arial" charset="0"/>
              </a:rPr>
              <a:t>  </a:t>
            </a:r>
          </a:p>
        </p:txBody>
      </p:sp>
      <p:sp>
        <p:nvSpPr>
          <p:cNvPr id="8198" name="Rectangle 6"/>
          <p:cNvSpPr>
            <a:spLocks noChangeArrowheads="1"/>
          </p:cNvSpPr>
          <p:nvPr/>
        </p:nvSpPr>
        <p:spPr bwMode="auto">
          <a:xfrm>
            <a:off x="4572000" y="1676400"/>
            <a:ext cx="4572000" cy="2362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r>
              <a:rPr lang="en-US" sz="3200" dirty="0">
                <a:latin typeface="Arial" charset="0"/>
              </a:rPr>
              <a:t>   …blind for the rest of his life. William insisted on keeping the bandages on his face until his wedding day. </a:t>
            </a:r>
            <a:r>
              <a:rPr lang="en-US" sz="3100" dirty="0">
                <a:latin typeface="Arial" charset="0"/>
              </a:rPr>
              <a:t>If the surgery was</a:t>
            </a:r>
            <a:r>
              <a:rPr lang="en-US" sz="3200" dirty="0">
                <a:latin typeface="Arial" charset="0"/>
              </a:rPr>
              <a:t> </a:t>
            </a:r>
          </a:p>
        </p:txBody>
      </p:sp>
      <p:pic>
        <p:nvPicPr>
          <p:cNvPr id="7" name="Picture 2" descr="69903129-blindfol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7000"/>
                    </a14:imgEffect>
                    <a14:imgEffect>
                      <a14:colorTemperature colorTemp="8411"/>
                    </a14:imgEffect>
                    <a14:imgEffect>
                      <a14:saturation sat="270000"/>
                    </a14:imgEffect>
                    <a14:imgEffect>
                      <a14:brightnessContrast contrast="46000"/>
                    </a14:imgEffect>
                  </a14:imgLayer>
                </a14:imgProps>
              </a:ext>
              <a:ext uri="{28A0092B-C50C-407E-A947-70E740481C1C}">
                <a14:useLocalDpi xmlns:a14="http://schemas.microsoft.com/office/drawing/2010/main" val="0"/>
              </a:ext>
            </a:extLst>
          </a:blip>
          <a:srcRect/>
          <a:stretch>
            <a:fillRect/>
          </a:stretch>
        </p:blipFill>
        <p:spPr bwMode="auto">
          <a:xfrm>
            <a:off x="0" y="35668"/>
            <a:ext cx="5124450" cy="4038600"/>
          </a:xfrm>
          <a:prstGeom prst="rect">
            <a:avLst/>
          </a:prstGeom>
          <a:noFill/>
          <a:ln>
            <a:noFill/>
          </a:ln>
          <a:effectLst>
            <a:glow rad="101600">
              <a:schemeClr val="bg1">
                <a:alpha val="3000"/>
              </a:schemeClr>
            </a:glow>
            <a:outerShdw dist="35921" dir="2700000" algn="ctr" rotWithShape="0">
              <a:srgbClr val="808080"/>
            </a:outerShdw>
            <a:softEdge rad="1041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3679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3|3.4|2.2|3.2"/>
</p:tagLst>
</file>

<file path=ppt/tags/tag2.xml><?xml version="1.0" encoding="utf-8"?>
<p:tagLst xmlns:a="http://schemas.openxmlformats.org/drawingml/2006/main" xmlns:r="http://schemas.openxmlformats.org/officeDocument/2006/relationships" xmlns:p="http://schemas.openxmlformats.org/presentationml/2006/main">
  <p:tag name="TIMING" val="|1.1|2.7|2.2|2.5|4.3|2.7|3.9|3"/>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2106</TotalTime>
  <Words>1447</Words>
  <Application>Microsoft Office PowerPoint</Application>
  <PresentationFormat>On-screen Show (4:3)</PresentationFormat>
  <Paragraphs>141</Paragraphs>
  <Slides>36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Aharoni</vt:lpstr>
      <vt:lpstr>Arial</vt:lpstr>
      <vt:lpstr>Calibri</vt:lpstr>
      <vt:lpstr>Times New Roman</vt:lpstr>
      <vt:lpstr>Verdana</vt:lpstr>
      <vt:lpstr>Wingdings</vt:lpstr>
      <vt:lpstr>Refined</vt:lpstr>
      <vt:lpstr>When We See Jesus Pt. 1 - COMFORT </vt:lpstr>
      <vt:lpstr>PowerPoint Presentation</vt:lpstr>
      <vt:lpstr>PowerPoint Presentation</vt:lpstr>
      <vt:lpstr>PowerPoint Presentation</vt:lpstr>
      <vt:lpstr>When We See Jesus Pt. 1 - COMFORT </vt:lpstr>
      <vt:lpstr>Song: When We See Jesus</vt:lpstr>
      <vt:lpstr>PowerPoint Presentation</vt:lpstr>
      <vt:lpstr>The William Montague Dyke Story</vt:lpstr>
      <vt:lpstr>The William Montague Dyke Story cont.</vt:lpstr>
      <vt:lpstr>William Montague Dyke Story cont.</vt:lpstr>
      <vt:lpstr>The William Montague Dyke Story cont.   </vt:lpstr>
      <vt:lpstr>Our  Wedding Day is Coming  &amp;  We Will See Jesus</vt:lpstr>
      <vt:lpstr>Jesus is present, in our lives right now, but mankind is spiritually blind. God is near, but people just don’t see Him.</vt:lpstr>
      <vt:lpstr>PowerPoint Presentation</vt:lpstr>
      <vt:lpstr>We can think we know all about Him – yet… have never seen him.  We…</vt:lpstr>
      <vt:lpstr>We can see our protector Jesus through eyes of faith!</vt:lpstr>
      <vt:lpstr>PowerPoint Presentation</vt:lpstr>
      <vt:lpstr>Seeing Jesus in  our circumstances elevates  us above the fear</vt:lpstr>
      <vt:lpstr>Seeing Jesus Transforms Our Problems</vt:lpstr>
      <vt:lpstr>PowerPoint Presentation</vt:lpstr>
      <vt:lpstr>PowerPoint Presentation</vt:lpstr>
      <vt:lpstr>PowerPoint Presentation</vt:lpstr>
      <vt:lpstr>PowerPoint Presentation</vt:lpstr>
      <vt:lpstr>Song: What a Day That Will Be</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PowerPoint Presentation</vt:lpstr>
    </vt:vector>
  </TitlesOfParts>
  <Company>Campaign Kerusso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325</cp:revision>
  <dcterms:created xsi:type="dcterms:W3CDTF">2012-08-28T02:53:07Z</dcterms:created>
  <dcterms:modified xsi:type="dcterms:W3CDTF">2017-09-06T19:42:55Z</dcterms:modified>
</cp:coreProperties>
</file>